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678"/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14.2.2023.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hyperlink" Target="https://www.e-sfera.hr/dodatni-digitalni-sadrzaji/398a2ec1-490a-4044-8e25-3733901422d8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e-sfera.hr/dodatni-digitalni-sadrzaji/ad6bdda6-8715-4891-97c7-fc25b9bcab2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eebc6b14-6849-4d18-be0b-e9f23794c283/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4.png"/><Relationship Id="rId2" Type="http://schemas.openxmlformats.org/officeDocument/2006/relationships/audio" Target="../media/media1.mp3"/><Relationship Id="rId16" Type="http://schemas.openxmlformats.org/officeDocument/2006/relationships/hyperlink" Target="https://www.e-sfera.hr/dodatni-digitalni-sadrzaji/eebc6b14-6849-4d18-be0b-e9f23794c283/" TargetMode="External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hyperlink" Target="https://www.e-sfera.hr/dodatni-digitalni-sadrzaji/ad6bdda6-8715-4891-97c7-fc25b9bcab2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e-sfera.hr/dodatni-digitalni-sadrzaji/eebc6b14-6849-4d18-be0b-e9f23794c283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e-sfera.hr/dodatni-digitalni-sadrzaji/eebc6b14-6849-4d18-be0b-e9f23794c283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udzbenicke-serije/podrska/daf7bd10-1bcb-47bf-948c-893bad7d56d3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e-sfera.hr/dodatni-digitalni-sadrzaji/ad6bdda6-8715-4891-97c7-fc25b9bcab2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99t15uk518" TargetMode="External"/><Relationship Id="rId2" Type="http://schemas.openxmlformats.org/officeDocument/2006/relationships/hyperlink" Target="https://learningapps.org/watch?v=pc0p3p4e21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5: Me </a:t>
            </a:r>
            <a:r>
              <a:rPr lang="hr-HR" sz="6600" b="1" dirty="0" err="1">
                <a:solidFill>
                  <a:srgbClr val="FF0000"/>
                </a:solidFill>
              </a:rPr>
              <a:t>and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the</a:t>
            </a:r>
            <a:r>
              <a:rPr lang="hr-HR" sz="6600" b="1" dirty="0">
                <a:solidFill>
                  <a:srgbClr val="FF0000"/>
                </a:solidFill>
              </a:rPr>
              <a:t> World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 fontScale="92500" lnSpcReduction="10000"/>
          </a:bodyPr>
          <a:lstStyle/>
          <a:p>
            <a:r>
              <a:rPr lang="hr-HR" sz="6600" dirty="0" err="1"/>
              <a:t>The</a:t>
            </a:r>
            <a:r>
              <a:rPr lang="hr-HR" sz="6600" dirty="0"/>
              <a:t> </a:t>
            </a:r>
            <a:r>
              <a:rPr lang="hr-HR" sz="6600" dirty="0" err="1"/>
              <a:t>world</a:t>
            </a:r>
            <a:r>
              <a:rPr lang="hr-HR" sz="6600" dirty="0"/>
              <a:t> </a:t>
            </a:r>
            <a:r>
              <a:rPr lang="hr-HR" sz="6600" dirty="0" err="1"/>
              <a:t>of</a:t>
            </a:r>
            <a:r>
              <a:rPr lang="hr-HR" sz="6600" dirty="0"/>
              <a:t> </a:t>
            </a:r>
            <a:r>
              <a:rPr lang="hr-HR" sz="6600" dirty="0" err="1"/>
              <a:t>animals</a:t>
            </a:r>
            <a:endParaRPr lang="hr-HR" sz="6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DA363CDA-6A36-4DA0-A6C3-39FA63E0C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1" y="912225"/>
            <a:ext cx="1628388" cy="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82A2970-9B7C-4B7D-8DC8-E7578F0F527E}"/>
              </a:ext>
            </a:extLst>
          </p:cNvPr>
          <p:cNvSpPr txBox="1"/>
          <p:nvPr/>
        </p:nvSpPr>
        <p:spPr>
          <a:xfrm>
            <a:off x="1660991" y="407062"/>
            <a:ext cx="418042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dirty="0" err="1"/>
              <a:t>Click</a:t>
            </a:r>
            <a:r>
              <a:rPr lang="hr-HR" sz="2000" dirty="0"/>
              <a:t> on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following</a:t>
            </a:r>
            <a:r>
              <a:rPr lang="hr-HR" sz="2000" dirty="0"/>
              <a:t> link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choose</a:t>
            </a:r>
            <a:r>
              <a:rPr lang="hr-HR" sz="2000" dirty="0"/>
              <a:t> </a:t>
            </a:r>
            <a:r>
              <a:rPr lang="hr-HR" sz="2000" i="1" dirty="0" err="1"/>
              <a:t>Self</a:t>
            </a:r>
            <a:r>
              <a:rPr lang="hr-HR" sz="2000" i="1" dirty="0"/>
              <a:t> </a:t>
            </a:r>
            <a:r>
              <a:rPr lang="hr-HR" sz="2000" i="1" dirty="0" err="1"/>
              <a:t>check</a:t>
            </a:r>
            <a:r>
              <a:rPr lang="hr-HR" sz="2000" i="1" dirty="0"/>
              <a:t>.</a:t>
            </a:r>
            <a:r>
              <a:rPr lang="hr-HR" sz="2000" dirty="0"/>
              <a:t> </a:t>
            </a:r>
            <a:r>
              <a:rPr lang="hr-HR" sz="2000" dirty="0" err="1"/>
              <a:t>Complete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tasks</a:t>
            </a:r>
            <a:r>
              <a:rPr lang="hr-HR" sz="2000" dirty="0"/>
              <a:t>.</a:t>
            </a:r>
            <a:r>
              <a:rPr lang="hr-HR" sz="2000" i="1" dirty="0"/>
              <a:t> </a:t>
            </a:r>
          </a:p>
          <a:p>
            <a:pPr algn="ctr"/>
            <a:endParaRPr lang="hr-HR" sz="2000" i="1" dirty="0"/>
          </a:p>
          <a:p>
            <a:pPr algn="ctr"/>
            <a:r>
              <a:rPr lang="hr-HR" sz="2000" dirty="0">
                <a:hlinkClick r:id="rId6"/>
              </a:rPr>
              <a:t>https://www.e-sfera.hr/dodatni-digitalni-sadrzaji/398a2ec1-490a-4044-8e25-3733901422d8/</a:t>
            </a:r>
            <a:r>
              <a:rPr lang="hr-HR" sz="2000" dirty="0"/>
              <a:t>  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0755E3D1-C5F6-4456-85BB-578C83B03349}"/>
              </a:ext>
            </a:extLst>
          </p:cNvPr>
          <p:cNvSpPr/>
          <p:nvPr/>
        </p:nvSpPr>
        <p:spPr>
          <a:xfrm>
            <a:off x="200811" y="183879"/>
            <a:ext cx="5783110" cy="2162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49B4D04-28C7-47AE-A159-394791A72657}"/>
              </a:ext>
            </a:extLst>
          </p:cNvPr>
          <p:cNvSpPr txBox="1"/>
          <p:nvPr/>
        </p:nvSpPr>
        <p:spPr>
          <a:xfrm>
            <a:off x="6383045" y="337351"/>
            <a:ext cx="5450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mime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animal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hear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 err="1"/>
              <a:t>tiger</a:t>
            </a:r>
            <a:endParaRPr lang="hr-HR" sz="2400" dirty="0"/>
          </a:p>
          <a:p>
            <a:r>
              <a:rPr lang="hr-HR" sz="2400" dirty="0" err="1"/>
              <a:t>camel</a:t>
            </a:r>
            <a:endParaRPr lang="hr-HR" sz="2400" dirty="0"/>
          </a:p>
          <a:p>
            <a:r>
              <a:rPr lang="hr-HR" sz="2400" dirty="0" err="1"/>
              <a:t>deer</a:t>
            </a:r>
            <a:endParaRPr lang="hr-HR" sz="2400" dirty="0"/>
          </a:p>
          <a:p>
            <a:endParaRPr lang="hr-HR" sz="2400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56E8C106-3451-4431-8FC9-049ACFBA996E}"/>
              </a:ext>
            </a:extLst>
          </p:cNvPr>
          <p:cNvSpPr txBox="1"/>
          <p:nvPr/>
        </p:nvSpPr>
        <p:spPr>
          <a:xfrm>
            <a:off x="8095129" y="1089212"/>
            <a:ext cx="2837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fox</a:t>
            </a:r>
            <a:endParaRPr lang="hr-HR" sz="2400" dirty="0"/>
          </a:p>
          <a:p>
            <a:r>
              <a:rPr lang="hr-HR" sz="2400" dirty="0" err="1"/>
              <a:t>lion</a:t>
            </a:r>
            <a:endParaRPr lang="hr-HR" sz="2400" dirty="0"/>
          </a:p>
          <a:p>
            <a:r>
              <a:rPr lang="hr-HR" sz="2400" dirty="0" err="1"/>
              <a:t>bear</a:t>
            </a:r>
            <a:endParaRPr lang="hr-HR" sz="2400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305DEE2-D67B-4551-A66B-6EE15DD8C22F}"/>
              </a:ext>
            </a:extLst>
          </p:cNvPr>
          <p:cNvSpPr txBox="1"/>
          <p:nvPr/>
        </p:nvSpPr>
        <p:spPr>
          <a:xfrm>
            <a:off x="200811" y="3185739"/>
            <a:ext cx="6160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93.</a:t>
            </a:r>
          </a:p>
          <a:p>
            <a:endParaRPr lang="hr-HR" sz="2400" dirty="0"/>
          </a:p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explain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rules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game to </a:t>
            </a:r>
          </a:p>
          <a:p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classmates</a:t>
            </a:r>
            <a:r>
              <a:rPr lang="hr-HR" sz="2400" dirty="0"/>
              <a:t>.</a:t>
            </a:r>
          </a:p>
        </p:txBody>
      </p:sp>
      <p:pic>
        <p:nvPicPr>
          <p:cNvPr id="14" name="47_lesson_16-do_i_eat_grass_1">
            <a:hlinkClick r:id="" action="ppaction://media"/>
            <a:extLst>
              <a:ext uri="{FF2B5EF4-FFF2-40B4-BE49-F238E27FC236}">
                <a16:creationId xmlns:a16="http://schemas.microsoft.com/office/drawing/2014/main" id="{ED22BDA6-656F-4630-BDBB-0BEB0724D8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99816" y="4599541"/>
            <a:ext cx="487363" cy="487363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12326319-4BFA-45F8-843C-0384127B9B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7823" y="3097915"/>
            <a:ext cx="6134177" cy="3760085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83538A54-F84E-4FDA-9928-E00C38D6E0CD}"/>
              </a:ext>
            </a:extLst>
          </p:cNvPr>
          <p:cNvSpPr txBox="1"/>
          <p:nvPr/>
        </p:nvSpPr>
        <p:spPr>
          <a:xfrm>
            <a:off x="310718" y="5256391"/>
            <a:ext cx="607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Play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guessing</a:t>
            </a:r>
            <a:r>
              <a:rPr lang="hr-HR" sz="2400" dirty="0"/>
              <a:t> game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class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485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52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6" grpId="0" animBg="1"/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9041553-F7CF-4BAD-870A-F4A5E08EB249}"/>
              </a:ext>
            </a:extLst>
          </p:cNvPr>
          <p:cNvSpPr txBox="1"/>
          <p:nvPr/>
        </p:nvSpPr>
        <p:spPr>
          <a:xfrm>
            <a:off x="6095999" y="184817"/>
            <a:ext cx="516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65-66.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B7F2C42-7C54-4DF2-BF0C-987472C5F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09555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952B1CD-1220-4F91-B4AE-CF25CA7D43EE}"/>
              </a:ext>
            </a:extLst>
          </p:cNvPr>
          <p:cNvSpPr txBox="1"/>
          <p:nvPr/>
        </p:nvSpPr>
        <p:spPr>
          <a:xfrm>
            <a:off x="3774141" y="1506070"/>
            <a:ext cx="1335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feathers</a:t>
            </a:r>
            <a:endParaRPr lang="hr-HR" sz="2200" b="1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43D9A07-672C-4B85-9D65-8CFCBAEBAD51}"/>
              </a:ext>
            </a:extLst>
          </p:cNvPr>
          <p:cNvSpPr txBox="1"/>
          <p:nvPr/>
        </p:nvSpPr>
        <p:spPr>
          <a:xfrm>
            <a:off x="1685365" y="1936957"/>
            <a:ext cx="1335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wings</a:t>
            </a:r>
            <a:endParaRPr lang="hr-HR" sz="2200" b="1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89EC71AC-35BA-4361-8E48-C40691003F68}"/>
              </a:ext>
            </a:extLst>
          </p:cNvPr>
          <p:cNvSpPr txBox="1"/>
          <p:nvPr/>
        </p:nvSpPr>
        <p:spPr>
          <a:xfrm>
            <a:off x="1550894" y="2420532"/>
            <a:ext cx="1335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Africa</a:t>
            </a:r>
            <a:endParaRPr lang="hr-HR" sz="2200" b="1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AFEC578-301B-439D-B28C-A2F84D46C972}"/>
              </a:ext>
            </a:extLst>
          </p:cNvPr>
          <p:cNvSpPr txBox="1"/>
          <p:nvPr/>
        </p:nvSpPr>
        <p:spPr>
          <a:xfrm>
            <a:off x="2353235" y="3343834"/>
            <a:ext cx="1335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villages</a:t>
            </a:r>
            <a:endParaRPr lang="hr-HR" sz="2200" b="1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16A073A-10E3-434A-B411-C7BAB36CB05A}"/>
              </a:ext>
            </a:extLst>
          </p:cNvPr>
          <p:cNvSpPr txBox="1"/>
          <p:nvPr/>
        </p:nvSpPr>
        <p:spPr>
          <a:xfrm>
            <a:off x="1550894" y="3847018"/>
            <a:ext cx="1335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a nest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BCACD4F-E181-4E18-BD34-EB8627C7B3A1}"/>
              </a:ext>
            </a:extLst>
          </p:cNvPr>
          <p:cNvSpPr txBox="1"/>
          <p:nvPr/>
        </p:nvSpPr>
        <p:spPr>
          <a:xfrm>
            <a:off x="3446928" y="3805226"/>
            <a:ext cx="1492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a </a:t>
            </a:r>
            <a:r>
              <a:rPr lang="hr-HR" sz="2200" b="1" dirty="0" err="1">
                <a:solidFill>
                  <a:srgbClr val="FF0000"/>
                </a:solidFill>
              </a:rPr>
              <a:t>chimney</a:t>
            </a:r>
            <a:endParaRPr lang="hr-HR" sz="2200" b="1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8ED30E3-4792-45B7-ADE0-8B401B1F4483}"/>
              </a:ext>
            </a:extLst>
          </p:cNvPr>
          <p:cNvSpPr txBox="1"/>
          <p:nvPr/>
        </p:nvSpPr>
        <p:spPr>
          <a:xfrm>
            <a:off x="1389529" y="4781091"/>
            <a:ext cx="1335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frogs</a:t>
            </a:r>
            <a:endParaRPr lang="hr-HR" sz="2200" b="1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72BBC0DB-3931-4BBA-A825-56D0AA4D51EA}"/>
              </a:ext>
            </a:extLst>
          </p:cNvPr>
          <p:cNvSpPr txBox="1"/>
          <p:nvPr/>
        </p:nvSpPr>
        <p:spPr>
          <a:xfrm>
            <a:off x="2635623" y="5220943"/>
            <a:ext cx="1335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babies</a:t>
            </a:r>
            <a:endParaRPr lang="hr-HR" sz="2200" b="1" dirty="0">
              <a:solidFill>
                <a:srgbClr val="FF0000"/>
              </a:solidFill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FE1D78B6-15B5-4F9D-94DE-F23209A96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877" y="774535"/>
            <a:ext cx="5410200" cy="325755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EF141521-8AF7-41DA-B161-FB2ADF8B09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329" y="4014607"/>
            <a:ext cx="3626504" cy="265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8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54E54F49-D31D-445E-B00A-B281C22614D9}"/>
              </a:ext>
            </a:extLst>
          </p:cNvPr>
          <p:cNvSpPr txBox="1"/>
          <p:nvPr/>
        </p:nvSpPr>
        <p:spPr>
          <a:xfrm>
            <a:off x="251012" y="277906"/>
            <a:ext cx="5414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92.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D3A5BAD-D916-4322-B1A0-0FBF57B63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165" y="0"/>
            <a:ext cx="8367432" cy="259830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093B051D-F11A-44E8-BFA0-7F552200E3AB}"/>
              </a:ext>
            </a:extLst>
          </p:cNvPr>
          <p:cNvSpPr txBox="1"/>
          <p:nvPr/>
        </p:nvSpPr>
        <p:spPr>
          <a:xfrm>
            <a:off x="251012" y="1658471"/>
            <a:ext cx="3146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Translate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r>
              <a:rPr lang="hr-HR" sz="2400" dirty="0" err="1"/>
              <a:t>ecology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endangered</a:t>
            </a:r>
            <a:r>
              <a:rPr lang="hr-HR" sz="2400" dirty="0"/>
              <a:t> </a:t>
            </a:r>
            <a:r>
              <a:rPr lang="hr-HR" sz="2400" dirty="0" err="1"/>
              <a:t>species</a:t>
            </a:r>
            <a:r>
              <a:rPr lang="hr-HR" sz="2400" dirty="0"/>
              <a:t> =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85C9FD0B-E960-429C-8E58-CD7B0C4F1EA6}"/>
              </a:ext>
            </a:extLst>
          </p:cNvPr>
          <p:cNvSpPr txBox="1"/>
          <p:nvPr/>
        </p:nvSpPr>
        <p:spPr>
          <a:xfrm>
            <a:off x="1541929" y="2353769"/>
            <a:ext cx="242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ekologija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BB44434-3801-4E81-8414-01849C70C140}"/>
              </a:ext>
            </a:extLst>
          </p:cNvPr>
          <p:cNvSpPr txBox="1"/>
          <p:nvPr/>
        </p:nvSpPr>
        <p:spPr>
          <a:xfrm>
            <a:off x="2958353" y="2759429"/>
            <a:ext cx="242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ugrožena vrsta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28A6C8D3-EC9C-4BA7-B075-1891492B8711}"/>
              </a:ext>
            </a:extLst>
          </p:cNvPr>
          <p:cNvSpPr txBox="1"/>
          <p:nvPr/>
        </p:nvSpPr>
        <p:spPr>
          <a:xfrm>
            <a:off x="6096000" y="2725270"/>
            <a:ext cx="5154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name</a:t>
            </a:r>
            <a:r>
              <a:rPr lang="hr-HR" sz="2400" dirty="0"/>
              <a:t> some </a:t>
            </a:r>
            <a:r>
              <a:rPr lang="hr-HR" sz="2400" dirty="0" err="1"/>
              <a:t>endangered</a:t>
            </a:r>
            <a:r>
              <a:rPr lang="hr-HR" sz="2400" dirty="0"/>
              <a:t> </a:t>
            </a:r>
            <a:r>
              <a:rPr lang="hr-HR" sz="2400" dirty="0" err="1"/>
              <a:t>animals</a:t>
            </a:r>
            <a:r>
              <a:rPr lang="hr-HR" sz="2400" dirty="0"/>
              <a:t>?</a:t>
            </a:r>
          </a:p>
        </p:txBody>
      </p:sp>
      <p:pic>
        <p:nvPicPr>
          <p:cNvPr id="13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B7031CCC-ECE4-4D2A-B669-9B6C91F5A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0" y="3939821"/>
            <a:ext cx="1628388" cy="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7638E9D8-6A36-4F61-851C-9B6D76BCC790}"/>
              </a:ext>
            </a:extLst>
          </p:cNvPr>
          <p:cNvSpPr txBox="1"/>
          <p:nvPr/>
        </p:nvSpPr>
        <p:spPr>
          <a:xfrm>
            <a:off x="1770531" y="4012038"/>
            <a:ext cx="64075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 err="1"/>
              <a:t>Learn</a:t>
            </a:r>
            <a:r>
              <a:rPr lang="hr-HR" sz="2400" i="1" dirty="0"/>
              <a:t> more: </a:t>
            </a:r>
            <a:r>
              <a:rPr lang="hr-HR" sz="2400" i="1" dirty="0" err="1"/>
              <a:t>Endangered</a:t>
            </a:r>
            <a:r>
              <a:rPr lang="hr-HR" sz="2400" i="1" dirty="0"/>
              <a:t> </a:t>
            </a:r>
            <a:r>
              <a:rPr lang="hr-HR" sz="2400" i="1" dirty="0" err="1"/>
              <a:t>animals</a:t>
            </a:r>
            <a:r>
              <a:rPr lang="hr-HR" sz="2400" i="1" dirty="0"/>
              <a:t>.</a:t>
            </a:r>
            <a:r>
              <a:rPr lang="hr-HR" sz="2400" dirty="0"/>
              <a:t> </a:t>
            </a:r>
            <a:endParaRPr lang="hr-HR" sz="2400" i="1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8100ED09-BD6E-4B78-9CD1-A6B4838747F6}"/>
              </a:ext>
            </a:extLst>
          </p:cNvPr>
          <p:cNvSpPr txBox="1"/>
          <p:nvPr/>
        </p:nvSpPr>
        <p:spPr>
          <a:xfrm>
            <a:off x="8178036" y="3939821"/>
            <a:ext cx="3581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1800" dirty="0">
                <a:hlinkClick r:id="rId5"/>
              </a:rPr>
              <a:t>https://www.e-sfera.hr/dodatni-digitalni-sadrzaji/eebc6b14-6849-4d18-be0b-e9f23794c283/</a:t>
            </a:r>
            <a:r>
              <a:rPr lang="hr-HR" sz="1800" dirty="0"/>
              <a:t> 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28BE53D-4CF9-46E4-A238-DDB88FD630C0}"/>
              </a:ext>
            </a:extLst>
          </p:cNvPr>
          <p:cNvSpPr txBox="1"/>
          <p:nvPr/>
        </p:nvSpPr>
        <p:spPr>
          <a:xfrm>
            <a:off x="363070" y="5096373"/>
            <a:ext cx="719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. </a:t>
            </a:r>
            <a:r>
              <a:rPr lang="hr-HR" sz="2400" dirty="0" err="1"/>
              <a:t>Why</a:t>
            </a:r>
            <a:r>
              <a:rPr lang="hr-HR" sz="2400" dirty="0"/>
              <a:t> are </a:t>
            </a:r>
            <a:r>
              <a:rPr lang="hr-HR" sz="2400" dirty="0" err="1"/>
              <a:t>they</a:t>
            </a:r>
            <a:r>
              <a:rPr lang="hr-HR" sz="2400" dirty="0"/>
              <a:t> </a:t>
            </a:r>
            <a:r>
              <a:rPr lang="hr-HR" sz="2400" dirty="0" err="1"/>
              <a:t>special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50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4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5C6B6B5A-AAB3-4B78-845B-41CFAA430E1E}"/>
              </a:ext>
            </a:extLst>
          </p:cNvPr>
          <p:cNvSpPr txBox="1"/>
          <p:nvPr/>
        </p:nvSpPr>
        <p:spPr>
          <a:xfrm>
            <a:off x="573741" y="443317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 err="1"/>
              <a:t>Why</a:t>
            </a:r>
            <a:r>
              <a:rPr lang="hr-HR" sz="2400" dirty="0"/>
              <a:t> are some </a:t>
            </a:r>
            <a:r>
              <a:rPr lang="hr-HR" sz="2400" dirty="0" err="1"/>
              <a:t>animals</a:t>
            </a:r>
            <a:r>
              <a:rPr lang="hr-HR" sz="2400" dirty="0"/>
              <a:t> </a:t>
            </a:r>
            <a:r>
              <a:rPr lang="hr-HR" sz="2400" dirty="0" err="1"/>
              <a:t>endangered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we</a:t>
            </a:r>
            <a:r>
              <a:rPr lang="hr-HR" sz="2400" dirty="0"/>
              <a:t> do to </a:t>
            </a:r>
            <a:r>
              <a:rPr lang="hr-HR" sz="2400" dirty="0" err="1"/>
              <a:t>save</a:t>
            </a:r>
            <a:r>
              <a:rPr lang="hr-HR" sz="2400" dirty="0"/>
              <a:t> </a:t>
            </a:r>
            <a:r>
              <a:rPr lang="hr-HR" sz="2400" dirty="0" err="1"/>
              <a:t>them</a:t>
            </a:r>
            <a:r>
              <a:rPr lang="hr-HR" sz="2400" dirty="0"/>
              <a:t>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1A38028-2087-415C-BDD8-AF2AAD4B9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300" y="2195512"/>
            <a:ext cx="8410575" cy="24669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6DE9331-689E-4393-9FE6-76FA9872A8B3}"/>
              </a:ext>
            </a:extLst>
          </p:cNvPr>
          <p:cNvSpPr txBox="1"/>
          <p:nvPr/>
        </p:nvSpPr>
        <p:spPr>
          <a:xfrm>
            <a:off x="573741" y="1541929"/>
            <a:ext cx="580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Project time!</a:t>
            </a:r>
          </a:p>
        </p:txBody>
      </p:sp>
    </p:spTree>
    <p:extLst>
      <p:ext uri="{BB962C8B-B14F-4D97-AF65-F5344CB8AC3E}">
        <p14:creationId xmlns:p14="http://schemas.microsoft.com/office/powerpoint/2010/main" val="16394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Vidi izvornu sliku">
            <a:hlinkClick r:id="rId14"/>
            <a:extLst>
              <a:ext uri="{FF2B5EF4-FFF2-40B4-BE49-F238E27FC236}">
                <a16:creationId xmlns:a16="http://schemas.microsoft.com/office/drawing/2014/main" id="{2F9C9E73-7D36-4C20-8CDD-1DE770265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65" y="215153"/>
            <a:ext cx="1628388" cy="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78B2F82-6A8A-4A0C-84F8-B97A20A1A5C0}"/>
              </a:ext>
            </a:extLst>
          </p:cNvPr>
          <p:cNvSpPr txBox="1"/>
          <p:nvPr/>
        </p:nvSpPr>
        <p:spPr>
          <a:xfrm>
            <a:off x="2024975" y="215153"/>
            <a:ext cx="88235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dirty="0" err="1"/>
              <a:t>Click</a:t>
            </a:r>
            <a:r>
              <a:rPr lang="hr-HR" sz="2000" dirty="0"/>
              <a:t> on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following</a:t>
            </a:r>
            <a:r>
              <a:rPr lang="hr-HR" sz="2000" dirty="0"/>
              <a:t> link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choose</a:t>
            </a:r>
            <a:r>
              <a:rPr lang="hr-HR" sz="2000" dirty="0"/>
              <a:t> </a:t>
            </a:r>
            <a:r>
              <a:rPr lang="hr-HR" sz="2000" i="1" dirty="0" err="1"/>
              <a:t>Learn</a:t>
            </a:r>
            <a:r>
              <a:rPr lang="hr-HR" sz="2000" i="1" dirty="0"/>
              <a:t> more: Animals</a:t>
            </a:r>
            <a:r>
              <a:rPr lang="hr-HR" sz="2000" dirty="0"/>
              <a:t>. </a:t>
            </a:r>
            <a:r>
              <a:rPr lang="hr-HR" sz="2000" dirty="0" err="1"/>
              <a:t>Look</a:t>
            </a:r>
            <a:r>
              <a:rPr lang="hr-HR" sz="2000" dirty="0"/>
              <a:t> at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photos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name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animals</a:t>
            </a:r>
            <a:r>
              <a:rPr lang="hr-HR" sz="2000" dirty="0"/>
              <a:t>.</a:t>
            </a:r>
            <a:endParaRPr lang="hr-HR" sz="2000" i="1" dirty="0"/>
          </a:p>
          <a:p>
            <a:pPr algn="ctr"/>
            <a:endParaRPr lang="hr-HR" sz="2000" i="1" dirty="0"/>
          </a:p>
          <a:p>
            <a:pPr algn="ctr"/>
            <a:r>
              <a:rPr lang="hr-HR" sz="2000" dirty="0">
                <a:hlinkClick r:id="rId16"/>
              </a:rPr>
              <a:t>https://www.e-sfera.hr/dodatni-digitalni-sadrzaji/eebc6b14-6849-4d18-be0b-e9f23794c283/</a:t>
            </a:r>
            <a:r>
              <a:rPr lang="hr-HR" sz="2000" dirty="0"/>
              <a:t> </a:t>
            </a:r>
          </a:p>
          <a:p>
            <a:pPr algn="ctr"/>
            <a:r>
              <a:rPr lang="hr-HR" sz="2000" i="1" dirty="0"/>
              <a:t>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AA119DA-498F-45C3-B8AB-4B6BE97ABBF0}"/>
              </a:ext>
            </a:extLst>
          </p:cNvPr>
          <p:cNvSpPr txBox="1"/>
          <p:nvPr/>
        </p:nvSpPr>
        <p:spPr>
          <a:xfrm>
            <a:off x="395595" y="169217"/>
            <a:ext cx="5616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do </a:t>
            </a:r>
            <a:r>
              <a:rPr lang="hr-HR" sz="2400" dirty="0" err="1"/>
              <a:t>these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mean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 err="1"/>
              <a:t>mammal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dangerous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nuts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tail</a:t>
            </a:r>
            <a:r>
              <a:rPr lang="hr-HR" sz="2400" dirty="0"/>
              <a:t> =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CC72FB8-BCB4-40E3-942E-0522BCCA5DF7}"/>
              </a:ext>
            </a:extLst>
          </p:cNvPr>
          <p:cNvSpPr txBox="1"/>
          <p:nvPr/>
        </p:nvSpPr>
        <p:spPr>
          <a:xfrm>
            <a:off x="1769159" y="901682"/>
            <a:ext cx="231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sisavac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E6C69BD-4D12-41CC-9255-D04A3384FC1D}"/>
              </a:ext>
            </a:extLst>
          </p:cNvPr>
          <p:cNvSpPr txBox="1"/>
          <p:nvPr/>
        </p:nvSpPr>
        <p:spPr>
          <a:xfrm>
            <a:off x="2063349" y="1273435"/>
            <a:ext cx="231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opasan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1BE2D6F-367F-456E-BB11-877310C274E1}"/>
              </a:ext>
            </a:extLst>
          </p:cNvPr>
          <p:cNvSpPr txBox="1"/>
          <p:nvPr/>
        </p:nvSpPr>
        <p:spPr>
          <a:xfrm>
            <a:off x="1342438" y="1623899"/>
            <a:ext cx="231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lješnjaci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8CF0BC2-77E3-4B70-8DB8-FE19D044DF46}"/>
              </a:ext>
            </a:extLst>
          </p:cNvPr>
          <p:cNvSpPr txBox="1"/>
          <p:nvPr/>
        </p:nvSpPr>
        <p:spPr>
          <a:xfrm>
            <a:off x="1183015" y="2015876"/>
            <a:ext cx="2316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rep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BDE97691-5306-4A94-8913-5D8FEC9332B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26927" y="32381"/>
            <a:ext cx="7019925" cy="6711519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A56E09EB-6B58-42D4-9B48-6169048D46C0}"/>
              </a:ext>
            </a:extLst>
          </p:cNvPr>
          <p:cNvSpPr txBox="1"/>
          <p:nvPr/>
        </p:nvSpPr>
        <p:spPr>
          <a:xfrm>
            <a:off x="254478" y="2533121"/>
            <a:ext cx="45043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90</a:t>
            </a:r>
          </a:p>
          <a:p>
            <a:endParaRPr lang="hr-HR" sz="2400" dirty="0"/>
          </a:p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correct</a:t>
            </a:r>
            <a:r>
              <a:rPr lang="hr-HR" sz="2400" dirty="0"/>
              <a:t> word on </a:t>
            </a:r>
            <a:r>
              <a:rPr lang="hr-HR" sz="2400" dirty="0" err="1"/>
              <a:t>the</a:t>
            </a:r>
            <a:r>
              <a:rPr lang="hr-HR" sz="2400" dirty="0"/>
              <a:t> line.</a:t>
            </a:r>
          </a:p>
          <a:p>
            <a:endParaRPr lang="hr-HR" sz="2400" dirty="0"/>
          </a:p>
          <a:p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animal</a:t>
            </a:r>
            <a:r>
              <a:rPr lang="hr-HR" sz="2400" dirty="0"/>
              <a:t> 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 </a:t>
            </a:r>
            <a:r>
              <a:rPr lang="hr-HR" sz="2400" dirty="0" err="1"/>
              <a:t>best</a:t>
            </a:r>
            <a:r>
              <a:rPr lang="hr-HR" sz="2400" dirty="0"/>
              <a:t>? 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loud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/>
              <a:t>Close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book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say</a:t>
            </a:r>
            <a:r>
              <a:rPr lang="hr-HR" sz="2400" dirty="0"/>
              <a:t> </a:t>
            </a:r>
            <a:r>
              <a:rPr lang="hr-HR" sz="2400" dirty="0" err="1"/>
              <a:t>five</a:t>
            </a:r>
            <a:r>
              <a:rPr lang="hr-HR" sz="2400" dirty="0"/>
              <a:t> </a:t>
            </a:r>
            <a:r>
              <a:rPr lang="hr-HR" sz="2400" dirty="0" err="1"/>
              <a:t>important</a:t>
            </a:r>
            <a:r>
              <a:rPr lang="hr-HR" sz="2400" dirty="0"/>
              <a:t> </a:t>
            </a:r>
            <a:r>
              <a:rPr lang="hr-HR" sz="2400" dirty="0" err="1"/>
              <a:t>information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animal</a:t>
            </a:r>
            <a:r>
              <a:rPr lang="hr-HR" sz="2400" dirty="0"/>
              <a:t>.</a:t>
            </a:r>
          </a:p>
        </p:txBody>
      </p:sp>
      <p:pic>
        <p:nvPicPr>
          <p:cNvPr id="16" name="41_lesson_16_giraffe_1">
            <a:hlinkClick r:id="" action="ppaction://media"/>
            <a:extLst>
              <a:ext uri="{FF2B5EF4-FFF2-40B4-BE49-F238E27FC236}">
                <a16:creationId xmlns:a16="http://schemas.microsoft.com/office/drawing/2014/main" id="{2E1692B6-A40A-4ADF-ABDE-56AEB4A6B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607843" y="2628699"/>
            <a:ext cx="487363" cy="487363"/>
          </a:xfrm>
          <a:prstGeom prst="rect">
            <a:avLst/>
          </a:prstGeom>
        </p:spPr>
      </p:pic>
      <p:pic>
        <p:nvPicPr>
          <p:cNvPr id="17" name="42_lesson_16_whale_1">
            <a:hlinkClick r:id="" action="ppaction://media"/>
            <a:extLst>
              <a:ext uri="{FF2B5EF4-FFF2-40B4-BE49-F238E27FC236}">
                <a16:creationId xmlns:a16="http://schemas.microsoft.com/office/drawing/2014/main" id="{0F73D219-0DC6-4496-B218-7764C4438A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40642" y="2619821"/>
            <a:ext cx="487363" cy="487363"/>
          </a:xfrm>
          <a:prstGeom prst="rect">
            <a:avLst/>
          </a:prstGeom>
        </p:spPr>
      </p:pic>
      <p:pic>
        <p:nvPicPr>
          <p:cNvPr id="18" name="43_lesson_16_panda_1">
            <a:hlinkClick r:id="" action="ppaction://media"/>
            <a:extLst>
              <a:ext uri="{FF2B5EF4-FFF2-40B4-BE49-F238E27FC236}">
                <a16:creationId xmlns:a16="http://schemas.microsoft.com/office/drawing/2014/main" id="{DF13A269-DFA1-47A1-8A4A-D33E2534BB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627945" y="4739949"/>
            <a:ext cx="487363" cy="487363"/>
          </a:xfrm>
          <a:prstGeom prst="rect">
            <a:avLst/>
          </a:prstGeom>
        </p:spPr>
      </p:pic>
      <p:pic>
        <p:nvPicPr>
          <p:cNvPr id="19" name="44_lesson_16_wolf_1">
            <a:hlinkClick r:id="" action="ppaction://media"/>
            <a:extLst>
              <a:ext uri="{FF2B5EF4-FFF2-40B4-BE49-F238E27FC236}">
                <a16:creationId xmlns:a16="http://schemas.microsoft.com/office/drawing/2014/main" id="{1F6E376B-CA18-4BFC-A7DC-11D7323B2F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40641" y="4739949"/>
            <a:ext cx="487363" cy="487363"/>
          </a:xfrm>
          <a:prstGeom prst="rect">
            <a:avLst/>
          </a:prstGeom>
        </p:spPr>
      </p:pic>
      <p:pic>
        <p:nvPicPr>
          <p:cNvPr id="20" name="45_lesson_16_duck_1">
            <a:hlinkClick r:id="" action="ppaction://media"/>
            <a:extLst>
              <a:ext uri="{FF2B5EF4-FFF2-40B4-BE49-F238E27FC236}">
                <a16:creationId xmlns:a16="http://schemas.microsoft.com/office/drawing/2014/main" id="{303D0D91-A79C-4789-8368-2135004596E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999290" y="6326249"/>
            <a:ext cx="487363" cy="487363"/>
          </a:xfrm>
          <a:prstGeom prst="rect">
            <a:avLst/>
          </a:prstGeom>
        </p:spPr>
      </p:pic>
      <p:pic>
        <p:nvPicPr>
          <p:cNvPr id="21" name="46_lesson_16_squirrel_1">
            <a:hlinkClick r:id="" action="ppaction://media"/>
            <a:extLst>
              <a:ext uri="{FF2B5EF4-FFF2-40B4-BE49-F238E27FC236}">
                <a16:creationId xmlns:a16="http://schemas.microsoft.com/office/drawing/2014/main" id="{DD6048A5-7F22-4ACB-A2DB-4995C2AA22B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06172" y="6270763"/>
            <a:ext cx="487363" cy="487363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F16214A1-99F9-4310-9184-D48D73573CF5}"/>
              </a:ext>
            </a:extLst>
          </p:cNvPr>
          <p:cNvSpPr txBox="1"/>
          <p:nvPr/>
        </p:nvSpPr>
        <p:spPr>
          <a:xfrm>
            <a:off x="5965866" y="2183865"/>
            <a:ext cx="102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giraffe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8BB8D376-8482-4C7A-8864-BBB2A5840FF9}"/>
              </a:ext>
            </a:extLst>
          </p:cNvPr>
          <p:cNvSpPr txBox="1"/>
          <p:nvPr/>
        </p:nvSpPr>
        <p:spPr>
          <a:xfrm>
            <a:off x="5956953" y="4366503"/>
            <a:ext cx="102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panda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26C122A2-D415-4A89-A9B6-F938FE4696A5}"/>
              </a:ext>
            </a:extLst>
          </p:cNvPr>
          <p:cNvSpPr txBox="1"/>
          <p:nvPr/>
        </p:nvSpPr>
        <p:spPr>
          <a:xfrm>
            <a:off x="5927887" y="6177115"/>
            <a:ext cx="102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duck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AA61DAA2-FB83-46E9-B12E-A47CD5C4CDAB}"/>
              </a:ext>
            </a:extLst>
          </p:cNvPr>
          <p:cNvSpPr txBox="1"/>
          <p:nvPr/>
        </p:nvSpPr>
        <p:spPr>
          <a:xfrm>
            <a:off x="8884322" y="2198492"/>
            <a:ext cx="102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whale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A598DF1A-D0EB-4AF7-8316-43314CEC0B3B}"/>
              </a:ext>
            </a:extLst>
          </p:cNvPr>
          <p:cNvSpPr txBox="1"/>
          <p:nvPr/>
        </p:nvSpPr>
        <p:spPr>
          <a:xfrm>
            <a:off x="8874572" y="4344301"/>
            <a:ext cx="102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wolf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C1C01F90-500B-491B-9732-498EFF9E2B1E}"/>
              </a:ext>
            </a:extLst>
          </p:cNvPr>
          <p:cNvSpPr txBox="1"/>
          <p:nvPr/>
        </p:nvSpPr>
        <p:spPr>
          <a:xfrm>
            <a:off x="8874571" y="6339097"/>
            <a:ext cx="153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squirrel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94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2165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165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225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058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52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9" grpId="0"/>
      <p:bldP spid="10" grpId="0"/>
      <p:bldP spid="11" grpId="0"/>
      <p:bldP spid="12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27BF2A4-BA19-436A-97B4-7226D3854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24" y="2026024"/>
            <a:ext cx="6565557" cy="2145182"/>
          </a:xfrm>
          <a:prstGeom prst="rect">
            <a:avLst/>
          </a:prstGeom>
        </p:spPr>
      </p:pic>
      <p:pic>
        <p:nvPicPr>
          <p:cNvPr id="8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D471B525-821A-4A19-844B-2B503F108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66" y="215153"/>
            <a:ext cx="1628388" cy="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C66B7CB-6C71-4481-9D4E-48DD254F9E70}"/>
              </a:ext>
            </a:extLst>
          </p:cNvPr>
          <p:cNvSpPr txBox="1"/>
          <p:nvPr/>
        </p:nvSpPr>
        <p:spPr>
          <a:xfrm>
            <a:off x="1915577" y="215153"/>
            <a:ext cx="93709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dirty="0" err="1"/>
              <a:t>Click</a:t>
            </a:r>
            <a:r>
              <a:rPr lang="hr-HR" sz="2000" dirty="0"/>
              <a:t> on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following</a:t>
            </a:r>
            <a:r>
              <a:rPr lang="hr-HR" sz="2000" dirty="0"/>
              <a:t> link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choose</a:t>
            </a:r>
            <a:r>
              <a:rPr lang="hr-HR" sz="2000" dirty="0"/>
              <a:t> </a:t>
            </a:r>
            <a:r>
              <a:rPr lang="hr-HR" sz="2000" i="1" dirty="0" err="1"/>
              <a:t>Learn</a:t>
            </a:r>
            <a:r>
              <a:rPr lang="hr-HR" sz="2000" i="1" dirty="0"/>
              <a:t> more: Animals</a:t>
            </a:r>
            <a:r>
              <a:rPr lang="hr-HR" sz="2000" dirty="0"/>
              <a:t>.</a:t>
            </a:r>
            <a:r>
              <a:rPr lang="hr-HR" sz="2000" i="1" dirty="0"/>
              <a:t> </a:t>
            </a:r>
          </a:p>
          <a:p>
            <a:pPr algn="ctr"/>
            <a:r>
              <a:rPr lang="hr-HR" sz="2000" dirty="0"/>
              <a:t>Use </a:t>
            </a:r>
            <a:r>
              <a:rPr lang="hr-HR" sz="2000" dirty="0" err="1"/>
              <a:t>your</a:t>
            </a:r>
            <a:r>
              <a:rPr lang="hr-HR" sz="2000" dirty="0"/>
              <a:t> </a:t>
            </a:r>
            <a:r>
              <a:rPr lang="hr-HR" sz="2000" dirty="0" err="1"/>
              <a:t>book</a:t>
            </a:r>
            <a:r>
              <a:rPr lang="hr-HR" sz="2000" dirty="0"/>
              <a:t> (</a:t>
            </a:r>
            <a:r>
              <a:rPr lang="hr-HR" sz="2000" dirty="0" err="1"/>
              <a:t>page</a:t>
            </a:r>
            <a:r>
              <a:rPr lang="hr-HR" sz="2000" dirty="0"/>
              <a:t> 91, </a:t>
            </a:r>
            <a:r>
              <a:rPr lang="hr-HR" sz="2000" dirty="0" err="1"/>
              <a:t>task</a:t>
            </a:r>
            <a:r>
              <a:rPr lang="hr-HR" sz="2000" dirty="0"/>
              <a:t> 3)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guess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animal</a:t>
            </a:r>
            <a:r>
              <a:rPr lang="hr-HR" sz="2000" dirty="0"/>
              <a:t>.</a:t>
            </a:r>
            <a:endParaRPr lang="hr-HR" sz="2000" i="1" dirty="0"/>
          </a:p>
          <a:p>
            <a:pPr algn="ctr"/>
            <a:endParaRPr lang="hr-HR" sz="2000" i="1" dirty="0"/>
          </a:p>
          <a:p>
            <a:pPr algn="ctr"/>
            <a:r>
              <a:rPr lang="hr-HR" sz="1600" dirty="0">
                <a:hlinkClick r:id="rId5"/>
              </a:rPr>
              <a:t>https://www.e-sfera.hr/dodatni-digitalni-sadrzaji/eebc6b14-6849-4d18-be0b-e9f23794c283/</a:t>
            </a:r>
            <a:r>
              <a:rPr lang="hr-HR" sz="1600" dirty="0"/>
              <a:t>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BFF9938C-5151-4DC0-91A4-B59FB9CD7795}"/>
              </a:ext>
            </a:extLst>
          </p:cNvPr>
          <p:cNvSpPr txBox="1"/>
          <p:nvPr/>
        </p:nvSpPr>
        <p:spPr>
          <a:xfrm>
            <a:off x="7368988" y="2357718"/>
            <a:ext cx="416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Sort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9AAF9338-E4A7-423C-A589-0384D4F185F7}"/>
              </a:ext>
            </a:extLst>
          </p:cNvPr>
          <p:cNvSpPr txBox="1"/>
          <p:nvPr/>
        </p:nvSpPr>
        <p:spPr>
          <a:xfrm>
            <a:off x="636494" y="3567953"/>
            <a:ext cx="2492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a </a:t>
            </a:r>
            <a:r>
              <a:rPr lang="hr-HR" sz="2200" b="1" dirty="0" err="1">
                <a:solidFill>
                  <a:srgbClr val="FF0000"/>
                </a:solidFill>
              </a:rPr>
              <a:t>cow</a:t>
            </a:r>
            <a:r>
              <a:rPr lang="hr-HR" sz="2200" b="1" dirty="0">
                <a:solidFill>
                  <a:srgbClr val="FF0000"/>
                </a:solidFill>
              </a:rPr>
              <a:t>, a </a:t>
            </a:r>
            <a:r>
              <a:rPr lang="hr-HR" sz="2200" b="1" dirty="0" err="1">
                <a:solidFill>
                  <a:srgbClr val="FF0000"/>
                </a:solidFill>
              </a:rPr>
              <a:t>sheep</a:t>
            </a:r>
            <a:r>
              <a:rPr lang="hr-HR" sz="2200" b="1" dirty="0">
                <a:solidFill>
                  <a:srgbClr val="FF0000"/>
                </a:solidFill>
              </a:rPr>
              <a:t>, a </a:t>
            </a:r>
            <a:r>
              <a:rPr lang="hr-HR" sz="2200" b="1" dirty="0" err="1">
                <a:solidFill>
                  <a:srgbClr val="FF0000"/>
                </a:solidFill>
              </a:rPr>
              <a:t>horse</a:t>
            </a:r>
            <a:r>
              <a:rPr lang="hr-HR" sz="2200" b="1" dirty="0">
                <a:solidFill>
                  <a:srgbClr val="FF0000"/>
                </a:solidFill>
              </a:rPr>
              <a:t>, a </a:t>
            </a:r>
            <a:r>
              <a:rPr lang="hr-HR" sz="2200" b="1" dirty="0" err="1">
                <a:solidFill>
                  <a:srgbClr val="FF0000"/>
                </a:solidFill>
              </a:rPr>
              <a:t>pig</a:t>
            </a:r>
            <a:r>
              <a:rPr lang="hr-HR" sz="2200" b="1" dirty="0">
                <a:solidFill>
                  <a:srgbClr val="FF0000"/>
                </a:solidFill>
              </a:rPr>
              <a:t>, a </a:t>
            </a:r>
            <a:r>
              <a:rPr lang="hr-HR" sz="2200" b="1" dirty="0" err="1">
                <a:solidFill>
                  <a:srgbClr val="FF0000"/>
                </a:solidFill>
              </a:rPr>
              <a:t>cat</a:t>
            </a:r>
            <a:r>
              <a:rPr lang="hr-HR" sz="2200" b="1" dirty="0">
                <a:solidFill>
                  <a:srgbClr val="FF0000"/>
                </a:solidFill>
              </a:rPr>
              <a:t>, a </a:t>
            </a:r>
            <a:r>
              <a:rPr lang="hr-HR" sz="2200" b="1" dirty="0" err="1">
                <a:solidFill>
                  <a:srgbClr val="FF0000"/>
                </a:solidFill>
              </a:rPr>
              <a:t>dog</a:t>
            </a:r>
            <a:endParaRPr lang="hr-HR" sz="2200" b="1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F49EF58B-2568-4043-B120-FCB1835EEAD6}"/>
              </a:ext>
            </a:extLst>
          </p:cNvPr>
          <p:cNvSpPr txBox="1"/>
          <p:nvPr/>
        </p:nvSpPr>
        <p:spPr>
          <a:xfrm>
            <a:off x="3209365" y="3567953"/>
            <a:ext cx="24921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an</a:t>
            </a:r>
            <a:r>
              <a:rPr lang="hr-HR" sz="2200" b="1" dirty="0">
                <a:solidFill>
                  <a:srgbClr val="FF0000"/>
                </a:solidFill>
              </a:rPr>
              <a:t> </a:t>
            </a:r>
            <a:r>
              <a:rPr lang="hr-HR" sz="2200" b="1" dirty="0" err="1">
                <a:solidFill>
                  <a:srgbClr val="FF0000"/>
                </a:solidFill>
              </a:rPr>
              <a:t>alligator</a:t>
            </a:r>
            <a:r>
              <a:rPr lang="hr-HR" sz="2200" b="1" dirty="0">
                <a:solidFill>
                  <a:srgbClr val="FF0000"/>
                </a:solidFill>
              </a:rPr>
              <a:t>, a </a:t>
            </a:r>
            <a:r>
              <a:rPr lang="hr-HR" sz="2200" b="1" dirty="0" err="1">
                <a:solidFill>
                  <a:srgbClr val="FF0000"/>
                </a:solidFill>
              </a:rPr>
              <a:t>lion</a:t>
            </a:r>
            <a:r>
              <a:rPr lang="hr-HR" sz="2200" b="1" dirty="0">
                <a:solidFill>
                  <a:srgbClr val="FF0000"/>
                </a:solidFill>
              </a:rPr>
              <a:t>, a </a:t>
            </a:r>
            <a:r>
              <a:rPr lang="hr-HR" sz="2200" b="1" dirty="0" err="1">
                <a:solidFill>
                  <a:srgbClr val="FF0000"/>
                </a:solidFill>
              </a:rPr>
              <a:t>tiger</a:t>
            </a:r>
            <a:r>
              <a:rPr lang="hr-HR" sz="2200" b="1" dirty="0">
                <a:solidFill>
                  <a:srgbClr val="FF0000"/>
                </a:solidFill>
              </a:rPr>
              <a:t>, a </a:t>
            </a:r>
            <a:r>
              <a:rPr lang="hr-HR" sz="2200" b="1" dirty="0" err="1">
                <a:solidFill>
                  <a:srgbClr val="FF0000"/>
                </a:solidFill>
              </a:rPr>
              <a:t>snake</a:t>
            </a:r>
            <a:r>
              <a:rPr lang="hr-HR" sz="2200" b="1" dirty="0">
                <a:solidFill>
                  <a:srgbClr val="FF0000"/>
                </a:solidFill>
              </a:rPr>
              <a:t>, a </a:t>
            </a:r>
            <a:r>
              <a:rPr lang="hr-HR" sz="2200" b="1" dirty="0" err="1">
                <a:solidFill>
                  <a:srgbClr val="FF0000"/>
                </a:solidFill>
              </a:rPr>
              <a:t>monkey</a:t>
            </a:r>
            <a:r>
              <a:rPr lang="hr-HR" sz="2200" b="1" dirty="0">
                <a:solidFill>
                  <a:srgbClr val="FF0000"/>
                </a:solidFill>
              </a:rPr>
              <a:t>, </a:t>
            </a:r>
            <a:r>
              <a:rPr lang="hr-HR" sz="2200" b="1" dirty="0" err="1">
                <a:solidFill>
                  <a:srgbClr val="FF0000"/>
                </a:solidFill>
              </a:rPr>
              <a:t>an</a:t>
            </a:r>
            <a:r>
              <a:rPr lang="hr-HR" sz="2200" b="1" dirty="0">
                <a:solidFill>
                  <a:srgbClr val="FF0000"/>
                </a:solidFill>
              </a:rPr>
              <a:t> </a:t>
            </a:r>
            <a:r>
              <a:rPr lang="hr-HR" sz="2200" b="1" dirty="0" err="1">
                <a:solidFill>
                  <a:srgbClr val="FF0000"/>
                </a:solidFill>
              </a:rPr>
              <a:t>elephant</a:t>
            </a:r>
            <a:r>
              <a:rPr lang="hr-HR" sz="2200" b="1" dirty="0">
                <a:solidFill>
                  <a:srgbClr val="FF0000"/>
                </a:solidFill>
              </a:rPr>
              <a:t>, a zebra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184F7132-7678-4978-928B-137ACF858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016" y="5062274"/>
            <a:ext cx="2276475" cy="1600200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C5EF61BE-AA7E-4526-8776-83A8D6E0ED37}"/>
              </a:ext>
            </a:extLst>
          </p:cNvPr>
          <p:cNvSpPr txBox="1"/>
          <p:nvPr/>
        </p:nvSpPr>
        <p:spPr>
          <a:xfrm>
            <a:off x="3316941" y="5092814"/>
            <a:ext cx="64725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When</a:t>
            </a:r>
            <a:r>
              <a:rPr lang="hr-HR" sz="2400" dirty="0"/>
              <a:t> do </a:t>
            </a:r>
            <a:r>
              <a:rPr lang="hr-HR" sz="2400" dirty="0" err="1"/>
              <a:t>we</a:t>
            </a:r>
            <a:r>
              <a:rPr lang="hr-HR" sz="2400" dirty="0"/>
              <a:t> use </a:t>
            </a:r>
            <a:r>
              <a:rPr lang="hr-HR" sz="2400" i="1" dirty="0"/>
              <a:t>a? </a:t>
            </a:r>
            <a:r>
              <a:rPr lang="hr-HR" sz="2400" dirty="0" err="1"/>
              <a:t>When</a:t>
            </a:r>
            <a:r>
              <a:rPr lang="hr-HR" sz="2400" dirty="0"/>
              <a:t> do </a:t>
            </a:r>
            <a:r>
              <a:rPr lang="hr-HR" sz="2400" dirty="0" err="1"/>
              <a:t>we</a:t>
            </a:r>
            <a:r>
              <a:rPr lang="hr-HR" sz="2400" dirty="0"/>
              <a:t> use </a:t>
            </a:r>
            <a:r>
              <a:rPr lang="hr-HR" sz="2400" i="1" dirty="0" err="1"/>
              <a:t>an</a:t>
            </a:r>
            <a:r>
              <a:rPr lang="hr-HR" sz="2400" dirty="0"/>
              <a:t>?</a:t>
            </a:r>
          </a:p>
          <a:p>
            <a:endParaRPr lang="hr-HR" sz="2400" dirty="0"/>
          </a:p>
          <a:p>
            <a:r>
              <a:rPr lang="hr-HR" sz="2400" dirty="0"/>
              <a:t>a + </a:t>
            </a:r>
            <a:r>
              <a:rPr lang="hr-HR" sz="2400" dirty="0" err="1"/>
              <a:t>consonant</a:t>
            </a:r>
            <a:r>
              <a:rPr lang="hr-HR" sz="2400" dirty="0"/>
              <a:t> (b, c, d…)</a:t>
            </a:r>
          </a:p>
          <a:p>
            <a:r>
              <a:rPr lang="hr-HR" sz="2400" dirty="0" err="1"/>
              <a:t>an</a:t>
            </a:r>
            <a:r>
              <a:rPr lang="hr-HR" sz="2400" dirty="0"/>
              <a:t> + </a:t>
            </a:r>
            <a:r>
              <a:rPr lang="hr-HR" sz="2400" dirty="0" err="1"/>
              <a:t>vowel</a:t>
            </a:r>
            <a:r>
              <a:rPr lang="hr-HR" sz="2400" dirty="0"/>
              <a:t> (a, e, i, o, u)</a:t>
            </a:r>
          </a:p>
        </p:txBody>
      </p:sp>
    </p:spTree>
    <p:extLst>
      <p:ext uri="{BB962C8B-B14F-4D97-AF65-F5344CB8AC3E}">
        <p14:creationId xmlns:p14="http://schemas.microsoft.com/office/powerpoint/2010/main" val="36499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B65DC899-E6B0-4737-A4DD-672CC63D6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3" y="5663"/>
            <a:ext cx="6313191" cy="430782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14BC0BB-CE95-4070-8862-01FCC7AB216C}"/>
              </a:ext>
            </a:extLst>
          </p:cNvPr>
          <p:cNvSpPr txBox="1"/>
          <p:nvPr/>
        </p:nvSpPr>
        <p:spPr>
          <a:xfrm>
            <a:off x="1656229" y="623138"/>
            <a:ext cx="74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vrat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E4FFA9D-815B-496E-AE7A-BAA630620425}"/>
              </a:ext>
            </a:extLst>
          </p:cNvPr>
          <p:cNvSpPr txBox="1"/>
          <p:nvPr/>
        </p:nvSpPr>
        <p:spPr>
          <a:xfrm>
            <a:off x="1783975" y="1306514"/>
            <a:ext cx="98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sisavac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24078906-A3B2-4E2D-9910-3F48684D9C65}"/>
              </a:ext>
            </a:extLst>
          </p:cNvPr>
          <p:cNvSpPr txBox="1"/>
          <p:nvPr/>
        </p:nvSpPr>
        <p:spPr>
          <a:xfrm>
            <a:off x="1909481" y="1964101"/>
            <a:ext cx="981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opasan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E960BCD-19BF-4CC4-837C-8F05C09AA71F}"/>
              </a:ext>
            </a:extLst>
          </p:cNvPr>
          <p:cNvSpPr txBox="1"/>
          <p:nvPr/>
        </p:nvSpPr>
        <p:spPr>
          <a:xfrm>
            <a:off x="1284194" y="2621688"/>
            <a:ext cx="74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rep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927B7B7D-5BC0-41D7-820B-390F77B3B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53" y="4332286"/>
            <a:ext cx="3581400" cy="243840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034F3A0C-3581-464B-AC71-FEF267B06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669" y="4608511"/>
            <a:ext cx="4324350" cy="2162175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7CE8F67A-9AE9-4A5E-A81D-F5E8E55AEFEE}"/>
              </a:ext>
            </a:extLst>
          </p:cNvPr>
          <p:cNvSpPr txBox="1"/>
          <p:nvPr/>
        </p:nvSpPr>
        <p:spPr>
          <a:xfrm>
            <a:off x="6143065" y="4872127"/>
            <a:ext cx="8337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fish</a:t>
            </a:r>
            <a:endParaRPr lang="hr-HR" sz="2200" b="1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44EBA6B-2ACE-4BCE-8735-4740C3CBF123}"/>
              </a:ext>
            </a:extLst>
          </p:cNvPr>
          <p:cNvSpPr txBox="1"/>
          <p:nvPr/>
        </p:nvSpPr>
        <p:spPr>
          <a:xfrm>
            <a:off x="4464424" y="5150324"/>
            <a:ext cx="989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Sheep</a:t>
            </a:r>
            <a:endParaRPr lang="hr-HR" sz="2200" b="1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DC803182-4C5B-4503-9E0F-C288CD48B0CF}"/>
              </a:ext>
            </a:extLst>
          </p:cNvPr>
          <p:cNvSpPr txBox="1"/>
          <p:nvPr/>
        </p:nvSpPr>
        <p:spPr>
          <a:xfrm>
            <a:off x="4400002" y="5411822"/>
            <a:ext cx="1117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Camels</a:t>
            </a:r>
            <a:endParaRPr lang="hr-HR" sz="2200" b="1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E5F46DC8-9708-4F6F-8FB7-9C28725C702A}"/>
              </a:ext>
            </a:extLst>
          </p:cNvPr>
          <p:cNvSpPr txBox="1"/>
          <p:nvPr/>
        </p:nvSpPr>
        <p:spPr>
          <a:xfrm>
            <a:off x="4400001" y="5660367"/>
            <a:ext cx="1117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Wolves</a:t>
            </a:r>
            <a:endParaRPr lang="hr-HR" sz="2200" b="1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D38CB5D8-9E0D-4E60-8255-8AF8124DF1FC}"/>
              </a:ext>
            </a:extLst>
          </p:cNvPr>
          <p:cNvSpPr txBox="1"/>
          <p:nvPr/>
        </p:nvSpPr>
        <p:spPr>
          <a:xfrm>
            <a:off x="4400001" y="5929539"/>
            <a:ext cx="1117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Storks</a:t>
            </a:r>
            <a:endParaRPr lang="hr-HR" sz="2200" b="1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A84C6EC3-59F8-417D-BBA8-1AEBEC49C537}"/>
              </a:ext>
            </a:extLst>
          </p:cNvPr>
          <p:cNvSpPr txBox="1"/>
          <p:nvPr/>
        </p:nvSpPr>
        <p:spPr>
          <a:xfrm>
            <a:off x="4400001" y="6163934"/>
            <a:ext cx="1117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err="1">
                <a:solidFill>
                  <a:srgbClr val="FF0000"/>
                </a:solidFill>
              </a:rPr>
              <a:t>Mice</a:t>
            </a:r>
            <a:endParaRPr lang="hr-HR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46F46C15-D7D2-4A2E-BAF5-B1453EBCB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3" y="108101"/>
            <a:ext cx="1628388" cy="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7706C2C-876D-4819-8A6E-1E380A95F778}"/>
              </a:ext>
            </a:extLst>
          </p:cNvPr>
          <p:cNvSpPr txBox="1"/>
          <p:nvPr/>
        </p:nvSpPr>
        <p:spPr>
          <a:xfrm>
            <a:off x="2153788" y="230467"/>
            <a:ext cx="8379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dirty="0" err="1"/>
              <a:t>Click</a:t>
            </a:r>
            <a:r>
              <a:rPr lang="hr-HR" sz="2000" dirty="0"/>
              <a:t> on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following</a:t>
            </a:r>
            <a:r>
              <a:rPr lang="hr-HR" sz="2000" dirty="0"/>
              <a:t> link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choose</a:t>
            </a:r>
            <a:r>
              <a:rPr lang="hr-HR" sz="2000" dirty="0"/>
              <a:t> </a:t>
            </a:r>
            <a:r>
              <a:rPr lang="hr-HR" sz="2000" i="1" dirty="0" err="1"/>
              <a:t>Self</a:t>
            </a:r>
            <a:r>
              <a:rPr lang="hr-HR" sz="2000" i="1" dirty="0"/>
              <a:t> </a:t>
            </a:r>
            <a:r>
              <a:rPr lang="hr-HR" sz="2000" i="1" dirty="0" err="1"/>
              <a:t>check</a:t>
            </a:r>
            <a:r>
              <a:rPr lang="hr-HR" sz="2000" i="1" dirty="0"/>
              <a:t>.</a:t>
            </a:r>
            <a:r>
              <a:rPr lang="hr-HR" sz="2000" dirty="0"/>
              <a:t> </a:t>
            </a:r>
            <a:r>
              <a:rPr lang="hr-HR" sz="2000" dirty="0" err="1"/>
              <a:t>Complete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tasks</a:t>
            </a:r>
            <a:r>
              <a:rPr lang="hr-HR" sz="2000" dirty="0"/>
              <a:t>.</a:t>
            </a:r>
            <a:r>
              <a:rPr lang="hr-HR" sz="2000" i="1" dirty="0"/>
              <a:t> </a:t>
            </a:r>
          </a:p>
          <a:p>
            <a:pPr algn="ctr"/>
            <a:endParaRPr lang="hr-HR" sz="2000" i="1" dirty="0"/>
          </a:p>
          <a:p>
            <a:pPr algn="ctr"/>
            <a:r>
              <a:rPr lang="hr-HR" sz="2000" dirty="0">
                <a:hlinkClick r:id="rId4"/>
              </a:rPr>
              <a:t>https://www.e-sfera.hr/dodatni-digitalni-sadrzaji/eebc6b14-6849-4d18-be0b-e9f23794c283/</a:t>
            </a:r>
            <a:r>
              <a:rPr lang="hr-HR" sz="2000" dirty="0"/>
              <a:t> 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96C5B237-C039-4BEF-AE66-F9D0A4D4BD33}"/>
              </a:ext>
            </a:extLst>
          </p:cNvPr>
          <p:cNvSpPr txBox="1"/>
          <p:nvPr/>
        </p:nvSpPr>
        <p:spPr>
          <a:xfrm>
            <a:off x="281233" y="1757082"/>
            <a:ext cx="7392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p.62-63.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57F5C65-6E0C-4FB5-B6E9-CFF8244C3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33" y="2360333"/>
            <a:ext cx="6391275" cy="42672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1B86D50-1984-41FD-BD5D-1647F9EC142B}"/>
              </a:ext>
            </a:extLst>
          </p:cNvPr>
          <p:cNvSpPr txBox="1"/>
          <p:nvPr/>
        </p:nvSpPr>
        <p:spPr>
          <a:xfrm>
            <a:off x="1721224" y="2529896"/>
            <a:ext cx="10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Africa</a:t>
            </a:r>
            <a:r>
              <a:rPr lang="hr-HR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CAD66D29-AB0E-4AE7-96CE-D9D80FA78E30}"/>
              </a:ext>
            </a:extLst>
          </p:cNvPr>
          <p:cNvCxnSpPr/>
          <p:nvPr/>
        </p:nvCxnSpPr>
        <p:spPr>
          <a:xfrm>
            <a:off x="1898363" y="2902856"/>
            <a:ext cx="5108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11307919-BC5D-48FE-B71B-7FC3724DBC48}"/>
              </a:ext>
            </a:extLst>
          </p:cNvPr>
          <p:cNvCxnSpPr>
            <a:cxnSpLocks/>
          </p:cNvCxnSpPr>
          <p:nvPr/>
        </p:nvCxnSpPr>
        <p:spPr>
          <a:xfrm>
            <a:off x="4605705" y="3503491"/>
            <a:ext cx="10062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C3BE69A-943E-4801-BFFF-85C882085898}"/>
              </a:ext>
            </a:extLst>
          </p:cNvPr>
          <p:cNvSpPr txBox="1"/>
          <p:nvPr/>
        </p:nvSpPr>
        <p:spPr>
          <a:xfrm>
            <a:off x="4570923" y="3169843"/>
            <a:ext cx="10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Australia.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2A211617-83E6-477A-AF59-C1430F785BED}"/>
              </a:ext>
            </a:extLst>
          </p:cNvPr>
          <p:cNvSpPr txBox="1"/>
          <p:nvPr/>
        </p:nvSpPr>
        <p:spPr>
          <a:xfrm>
            <a:off x="2388991" y="5487125"/>
            <a:ext cx="253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0F2DE9C7-5672-4410-9497-16F92AE6776D}"/>
              </a:ext>
            </a:extLst>
          </p:cNvPr>
          <p:cNvSpPr txBox="1"/>
          <p:nvPr/>
        </p:nvSpPr>
        <p:spPr>
          <a:xfrm>
            <a:off x="2386698" y="5773996"/>
            <a:ext cx="253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F85678F6-9873-418A-B2EF-0BC07C887E96}"/>
              </a:ext>
            </a:extLst>
          </p:cNvPr>
          <p:cNvSpPr txBox="1"/>
          <p:nvPr/>
        </p:nvSpPr>
        <p:spPr>
          <a:xfrm>
            <a:off x="2384405" y="5200254"/>
            <a:ext cx="253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D1E6966D-01A6-4DE0-86C5-57D71FA4F589}"/>
              </a:ext>
            </a:extLst>
          </p:cNvPr>
          <p:cNvSpPr txBox="1"/>
          <p:nvPr/>
        </p:nvSpPr>
        <p:spPr>
          <a:xfrm>
            <a:off x="2384404" y="4912802"/>
            <a:ext cx="253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8BB0A876-BB25-49AD-AFBE-03942CBBF500}"/>
              </a:ext>
            </a:extLst>
          </p:cNvPr>
          <p:cNvSpPr txBox="1"/>
          <p:nvPr/>
        </p:nvSpPr>
        <p:spPr>
          <a:xfrm>
            <a:off x="2367413" y="4330678"/>
            <a:ext cx="253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83B3EE66-A79A-498B-A68C-57DFEA800F36}"/>
              </a:ext>
            </a:extLst>
          </p:cNvPr>
          <p:cNvSpPr txBox="1"/>
          <p:nvPr/>
        </p:nvSpPr>
        <p:spPr>
          <a:xfrm>
            <a:off x="2367412" y="6034698"/>
            <a:ext cx="253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5D952F9A-EAE5-4B98-8108-49E121E15EAA}"/>
              </a:ext>
            </a:extLst>
          </p:cNvPr>
          <p:cNvSpPr txBox="1"/>
          <p:nvPr/>
        </p:nvSpPr>
        <p:spPr>
          <a:xfrm>
            <a:off x="2367411" y="4635477"/>
            <a:ext cx="253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418E6A6D-7DF1-4636-BAFC-4B4D80EE9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025" y="2884007"/>
            <a:ext cx="6657975" cy="3933825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AB229EA9-29A8-4E01-A98D-FB4C20C2A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147" y="4452425"/>
            <a:ext cx="5705799" cy="15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EFF71A1B-6F60-4710-B1DE-02BA2EDA0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401"/>
            <a:ext cx="5478607" cy="470172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C90959C-A185-4402-ACE1-AB766B22A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343" y="1273188"/>
            <a:ext cx="5857875" cy="10572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389422B-1897-4AFB-9F95-7147D1689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779" y="3138081"/>
            <a:ext cx="7002221" cy="247837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BBCC939-547D-4D4C-B0E0-C744E8EAF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46" y="354249"/>
            <a:ext cx="2464262" cy="4288703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EF7573DC-E86F-4307-931D-B0AD92E6EE18}"/>
              </a:ext>
            </a:extLst>
          </p:cNvPr>
          <p:cNvSpPr txBox="1"/>
          <p:nvPr/>
        </p:nvSpPr>
        <p:spPr>
          <a:xfrm>
            <a:off x="7368572" y="1877040"/>
            <a:ext cx="119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BAA03A41-47D4-474F-8D1A-06DF04EA0D31}"/>
              </a:ext>
            </a:extLst>
          </p:cNvPr>
          <p:cNvSpPr txBox="1"/>
          <p:nvPr/>
        </p:nvSpPr>
        <p:spPr>
          <a:xfrm>
            <a:off x="5832763" y="1872258"/>
            <a:ext cx="119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FDC6B6D3-E206-4668-A1D2-48ADCDF09717}"/>
              </a:ext>
            </a:extLst>
          </p:cNvPr>
          <p:cNvSpPr txBox="1"/>
          <p:nvPr/>
        </p:nvSpPr>
        <p:spPr>
          <a:xfrm>
            <a:off x="8904381" y="1579447"/>
            <a:ext cx="119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2F01447C-BB84-4BC4-B66F-927793F0A33F}"/>
              </a:ext>
            </a:extLst>
          </p:cNvPr>
          <p:cNvSpPr txBox="1"/>
          <p:nvPr/>
        </p:nvSpPr>
        <p:spPr>
          <a:xfrm>
            <a:off x="10469154" y="1601770"/>
            <a:ext cx="119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98A30E8-8FEC-4F1B-B79D-82E087F76C43}"/>
              </a:ext>
            </a:extLst>
          </p:cNvPr>
          <p:cNvSpPr txBox="1"/>
          <p:nvPr/>
        </p:nvSpPr>
        <p:spPr>
          <a:xfrm>
            <a:off x="5794437" y="1579447"/>
            <a:ext cx="119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an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86B53C5F-4FE6-4415-8899-BA4D711D7F47}"/>
              </a:ext>
            </a:extLst>
          </p:cNvPr>
          <p:cNvSpPr txBox="1"/>
          <p:nvPr/>
        </p:nvSpPr>
        <p:spPr>
          <a:xfrm>
            <a:off x="7330246" y="1579447"/>
            <a:ext cx="119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an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FF19439-0EAE-416C-9930-000520B29514}"/>
              </a:ext>
            </a:extLst>
          </p:cNvPr>
          <p:cNvSpPr txBox="1"/>
          <p:nvPr/>
        </p:nvSpPr>
        <p:spPr>
          <a:xfrm>
            <a:off x="8866055" y="1872258"/>
            <a:ext cx="119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an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6B012AA2-2A3D-450D-A0C3-8D9351AA34D2}"/>
              </a:ext>
            </a:extLst>
          </p:cNvPr>
          <p:cNvSpPr txBox="1"/>
          <p:nvPr/>
        </p:nvSpPr>
        <p:spPr>
          <a:xfrm>
            <a:off x="10406940" y="1872258"/>
            <a:ext cx="1191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an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C39D0823-6EE4-42D0-94B6-9FF1E03E2AEE}"/>
              </a:ext>
            </a:extLst>
          </p:cNvPr>
          <p:cNvSpPr txBox="1"/>
          <p:nvPr/>
        </p:nvSpPr>
        <p:spPr>
          <a:xfrm>
            <a:off x="8125015" y="3456684"/>
            <a:ext cx="153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sheep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FB3F520C-FDFA-4F47-8DA9-3FE0F7E11498}"/>
              </a:ext>
            </a:extLst>
          </p:cNvPr>
          <p:cNvSpPr txBox="1"/>
          <p:nvPr/>
        </p:nvSpPr>
        <p:spPr>
          <a:xfrm>
            <a:off x="8154190" y="3837269"/>
            <a:ext cx="153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cats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7C575AF9-9ED5-4CA2-AD7B-EE6877E98FDF}"/>
              </a:ext>
            </a:extLst>
          </p:cNvPr>
          <p:cNvSpPr txBox="1"/>
          <p:nvPr/>
        </p:nvSpPr>
        <p:spPr>
          <a:xfrm>
            <a:off x="8068685" y="4183169"/>
            <a:ext cx="153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geese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1B6E0EFE-B883-41DB-B7B8-72D97482030C}"/>
              </a:ext>
            </a:extLst>
          </p:cNvPr>
          <p:cNvSpPr txBox="1"/>
          <p:nvPr/>
        </p:nvSpPr>
        <p:spPr>
          <a:xfrm>
            <a:off x="8099437" y="4499702"/>
            <a:ext cx="153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mice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43100761-BC3D-490B-B106-2F8AE42FFE38}"/>
              </a:ext>
            </a:extLst>
          </p:cNvPr>
          <p:cNvSpPr txBox="1"/>
          <p:nvPr/>
        </p:nvSpPr>
        <p:spPr>
          <a:xfrm>
            <a:off x="8099437" y="4858024"/>
            <a:ext cx="153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cows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C8022FD6-1A1C-423C-8E09-529D7D57F65E}"/>
              </a:ext>
            </a:extLst>
          </p:cNvPr>
          <p:cNvSpPr txBox="1"/>
          <p:nvPr/>
        </p:nvSpPr>
        <p:spPr>
          <a:xfrm>
            <a:off x="8161380" y="5162135"/>
            <a:ext cx="153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deer</a:t>
            </a:r>
            <a:endParaRPr lang="hr-HR" sz="2000" dirty="0">
              <a:solidFill>
                <a:srgbClr val="FF0000"/>
              </a:solidFill>
            </a:endParaRPr>
          </a:p>
        </p:txBody>
      </p:sp>
      <p:pic>
        <p:nvPicPr>
          <p:cNvPr id="28" name="Slika 27">
            <a:extLst>
              <a:ext uri="{FF2B5EF4-FFF2-40B4-BE49-F238E27FC236}">
                <a16:creationId xmlns:a16="http://schemas.microsoft.com/office/drawing/2014/main" id="{5757CA26-85C1-4511-803E-3085341BC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4270" y="5584811"/>
            <a:ext cx="4703293" cy="1052335"/>
          </a:xfrm>
          <a:prstGeom prst="rect">
            <a:avLst/>
          </a:prstGeom>
        </p:spPr>
      </p:pic>
      <p:sp>
        <p:nvSpPr>
          <p:cNvPr id="29" name="TekstniOkvir 28">
            <a:extLst>
              <a:ext uri="{FF2B5EF4-FFF2-40B4-BE49-F238E27FC236}">
                <a16:creationId xmlns:a16="http://schemas.microsoft.com/office/drawing/2014/main" id="{E3AAEA3E-90C7-40F9-88EE-947B6E3408CC}"/>
              </a:ext>
            </a:extLst>
          </p:cNvPr>
          <p:cNvSpPr txBox="1"/>
          <p:nvPr/>
        </p:nvSpPr>
        <p:spPr>
          <a:xfrm>
            <a:off x="8068685" y="5512072"/>
            <a:ext cx="153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horses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0079600F-A797-4A22-A11D-D983A97D830D}"/>
              </a:ext>
            </a:extLst>
          </p:cNvPr>
          <p:cNvSpPr txBox="1"/>
          <p:nvPr/>
        </p:nvSpPr>
        <p:spPr>
          <a:xfrm>
            <a:off x="8115033" y="5859556"/>
            <a:ext cx="153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wolves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9A9793A8-9BE8-4ABF-B19D-A5FDBD978908}"/>
              </a:ext>
            </a:extLst>
          </p:cNvPr>
          <p:cNvSpPr txBox="1"/>
          <p:nvPr/>
        </p:nvSpPr>
        <p:spPr>
          <a:xfrm>
            <a:off x="8091999" y="6155282"/>
            <a:ext cx="153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>
                <a:solidFill>
                  <a:srgbClr val="FF0000"/>
                </a:solidFill>
              </a:rPr>
              <a:t>bears</a:t>
            </a:r>
            <a:endParaRPr lang="hr-H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2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D80CC3E5-F706-498E-B1BA-CD6846B40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90" y="157976"/>
            <a:ext cx="8385607" cy="2971144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B62EBD4-E45B-41F3-9D14-1EFC7DE932C6}"/>
              </a:ext>
            </a:extLst>
          </p:cNvPr>
          <p:cNvSpPr txBox="1"/>
          <p:nvPr/>
        </p:nvSpPr>
        <p:spPr>
          <a:xfrm>
            <a:off x="9370504" y="1181883"/>
            <a:ext cx="2709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Textbook</a:t>
            </a:r>
            <a:r>
              <a:rPr lang="hr-HR" sz="2400" dirty="0"/>
              <a:t>, p. 92.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CB24E65-91E5-4581-9091-B9B0B045AE39}"/>
              </a:ext>
            </a:extLst>
          </p:cNvPr>
          <p:cNvSpPr txBox="1"/>
          <p:nvPr/>
        </p:nvSpPr>
        <p:spPr>
          <a:xfrm>
            <a:off x="618835" y="3109536"/>
            <a:ext cx="5966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2 A </a:t>
            </a:r>
            <a:r>
              <a:rPr lang="hr-HR" sz="2400" dirty="0" err="1">
                <a:solidFill>
                  <a:srgbClr val="FF0000"/>
                </a:solidFill>
              </a:rPr>
              <a:t>shark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more </a:t>
            </a:r>
            <a:r>
              <a:rPr lang="hr-HR" sz="2400" dirty="0" err="1">
                <a:solidFill>
                  <a:srgbClr val="FF0000"/>
                </a:solidFill>
              </a:rPr>
              <a:t>dangerous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than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dolphin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3 A </a:t>
            </a:r>
            <a:r>
              <a:rPr lang="hr-HR" sz="2400" dirty="0" err="1">
                <a:solidFill>
                  <a:srgbClr val="FF0000"/>
                </a:solidFill>
              </a:rPr>
              <a:t>cow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bigger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than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sheep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924CA69D-E3DA-463B-AFD9-6CD4DA7A8C15}"/>
              </a:ext>
            </a:extLst>
          </p:cNvPr>
          <p:cNvSpPr txBox="1"/>
          <p:nvPr/>
        </p:nvSpPr>
        <p:spPr>
          <a:xfrm>
            <a:off x="568018" y="3951942"/>
            <a:ext cx="5634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type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are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words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bold</a:t>
            </a:r>
            <a:r>
              <a:rPr lang="hr-HR" sz="2400" dirty="0"/>
              <a:t>? </a:t>
            </a:r>
          </a:p>
          <a:p>
            <a:r>
              <a:rPr lang="hr-HR" sz="2400" dirty="0"/>
              <a:t>Name a </a:t>
            </a:r>
            <a:r>
              <a:rPr lang="hr-HR" sz="2400" dirty="0" err="1"/>
              <a:t>few</a:t>
            </a:r>
            <a:r>
              <a:rPr lang="hr-HR" sz="2400" dirty="0"/>
              <a:t> </a:t>
            </a:r>
            <a:r>
              <a:rPr lang="hr-HR" sz="2400" dirty="0" err="1"/>
              <a:t>adjectives</a:t>
            </a:r>
            <a:r>
              <a:rPr lang="hr-HR" sz="2400" dirty="0"/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17F03F8-31F2-4CA1-A1D3-DC77AE173AF3}"/>
              </a:ext>
            </a:extLst>
          </p:cNvPr>
          <p:cNvSpPr txBox="1"/>
          <p:nvPr/>
        </p:nvSpPr>
        <p:spPr>
          <a:xfrm>
            <a:off x="6202201" y="3951942"/>
            <a:ext cx="1891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Adjectives</a:t>
            </a:r>
            <a:r>
              <a:rPr lang="hr-HR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304219E5-A051-41F8-A736-78DFB73DA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12" y="4487233"/>
            <a:ext cx="4992288" cy="2323996"/>
          </a:xfrm>
          <a:prstGeom prst="rect">
            <a:avLst/>
          </a:prstGeom>
        </p:spPr>
      </p:pic>
      <p:pic>
        <p:nvPicPr>
          <p:cNvPr id="14" name="Picture 2" descr="Vidi izvornu sliku">
            <a:hlinkClick r:id="rId4"/>
            <a:extLst>
              <a:ext uri="{FF2B5EF4-FFF2-40B4-BE49-F238E27FC236}">
                <a16:creationId xmlns:a16="http://schemas.microsoft.com/office/drawing/2014/main" id="{5633694B-D0CE-4101-84BB-E7B3174C9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0" y="5046777"/>
            <a:ext cx="1628388" cy="81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B5728B18-AA06-4561-BCFC-36025C2AD881}"/>
              </a:ext>
            </a:extLst>
          </p:cNvPr>
          <p:cNvSpPr txBox="1"/>
          <p:nvPr/>
        </p:nvSpPr>
        <p:spPr>
          <a:xfrm>
            <a:off x="1983525" y="4856565"/>
            <a:ext cx="52242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000" dirty="0" err="1"/>
              <a:t>Click</a:t>
            </a:r>
            <a:r>
              <a:rPr lang="hr-HR" sz="2000" dirty="0"/>
              <a:t> on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following</a:t>
            </a:r>
            <a:r>
              <a:rPr lang="hr-HR" sz="2000" dirty="0"/>
              <a:t> link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open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PowerPoint </a:t>
            </a:r>
            <a:r>
              <a:rPr lang="hr-HR" sz="2000" i="1" dirty="0" err="1"/>
              <a:t>Comparison</a:t>
            </a:r>
            <a:r>
              <a:rPr lang="hr-HR" sz="2000" i="1" dirty="0"/>
              <a:t> </a:t>
            </a:r>
            <a:r>
              <a:rPr lang="hr-HR" sz="2000" i="1" dirty="0" err="1"/>
              <a:t>of</a:t>
            </a:r>
            <a:r>
              <a:rPr lang="hr-HR" sz="2000" i="1" dirty="0"/>
              <a:t> </a:t>
            </a:r>
            <a:r>
              <a:rPr lang="hr-HR" sz="2000" i="1" dirty="0" err="1"/>
              <a:t>adjectives</a:t>
            </a:r>
            <a:r>
              <a:rPr lang="hr-HR" sz="2000" i="1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learn</a:t>
            </a:r>
            <a:r>
              <a:rPr lang="hr-HR" sz="2000" dirty="0"/>
              <a:t> more </a:t>
            </a:r>
            <a:r>
              <a:rPr lang="hr-HR" sz="2000" dirty="0" err="1"/>
              <a:t>about</a:t>
            </a:r>
            <a:r>
              <a:rPr lang="hr-HR" sz="2000" dirty="0"/>
              <a:t> </a:t>
            </a:r>
            <a:r>
              <a:rPr lang="hr-HR" sz="2000" dirty="0" err="1"/>
              <a:t>it</a:t>
            </a:r>
            <a:r>
              <a:rPr lang="hr-HR" sz="2000" dirty="0"/>
              <a:t>.</a:t>
            </a:r>
            <a:endParaRPr lang="hr-HR" sz="2000" i="1" dirty="0"/>
          </a:p>
          <a:p>
            <a:pPr algn="ctr"/>
            <a:r>
              <a:rPr lang="hr-HR" sz="2000" dirty="0">
                <a:hlinkClick r:id="rId6"/>
              </a:rPr>
              <a:t>https://www.e-sfera.hr/udzbenicke-serije/podrska/daf7bd10-1bcb-47bf-948c-893bad7d56d3</a:t>
            </a:r>
            <a:r>
              <a:rPr lang="hr-HR" sz="2000" dirty="0"/>
              <a:t> </a:t>
            </a:r>
          </a:p>
          <a:p>
            <a:pPr algn="ctr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5390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9CA9A0A-4DA7-4C5C-9FB9-090AF7229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96" y="261216"/>
            <a:ext cx="7515225" cy="12001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FAD7076-C6E8-45E7-A069-51663A4BE7BF}"/>
              </a:ext>
            </a:extLst>
          </p:cNvPr>
          <p:cNvSpPr txBox="1"/>
          <p:nvPr/>
        </p:nvSpPr>
        <p:spPr>
          <a:xfrm>
            <a:off x="2198253" y="507060"/>
            <a:ext cx="178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faster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262F410-DA06-4957-A899-85DB42E44FD3}"/>
              </a:ext>
            </a:extLst>
          </p:cNvPr>
          <p:cNvSpPr txBox="1"/>
          <p:nvPr/>
        </p:nvSpPr>
        <p:spPr>
          <a:xfrm>
            <a:off x="2105890" y="756953"/>
            <a:ext cx="1145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smaller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F122E33-B4A5-408B-B52C-34C730DC952E}"/>
              </a:ext>
            </a:extLst>
          </p:cNvPr>
          <p:cNvSpPr txBox="1"/>
          <p:nvPr/>
        </p:nvSpPr>
        <p:spPr>
          <a:xfrm>
            <a:off x="1939637" y="1057387"/>
            <a:ext cx="17826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more </a:t>
            </a:r>
            <a:r>
              <a:rPr lang="hr-HR" sz="2000" b="1" dirty="0" err="1">
                <a:solidFill>
                  <a:srgbClr val="FF0000"/>
                </a:solidFill>
              </a:rPr>
              <a:t>useful</a:t>
            </a:r>
            <a:endParaRPr lang="hr-HR" sz="2000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09D2D21A-6CCB-4DD5-9AFB-FEFD5AC0ABEB}"/>
              </a:ext>
            </a:extLst>
          </p:cNvPr>
          <p:cNvSpPr txBox="1"/>
          <p:nvPr/>
        </p:nvSpPr>
        <p:spPr>
          <a:xfrm>
            <a:off x="5655687" y="491959"/>
            <a:ext cx="19904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more </a:t>
            </a:r>
            <a:r>
              <a:rPr lang="hr-HR" sz="2000" b="1" dirty="0" err="1">
                <a:solidFill>
                  <a:srgbClr val="FF0000"/>
                </a:solidFill>
              </a:rPr>
              <a:t>intelligent</a:t>
            </a:r>
            <a:endParaRPr lang="hr-HR" sz="2000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3155BF05-169B-477E-83A9-F5A062FFFFFD}"/>
              </a:ext>
            </a:extLst>
          </p:cNvPr>
          <p:cNvSpPr txBox="1"/>
          <p:nvPr/>
        </p:nvSpPr>
        <p:spPr>
          <a:xfrm>
            <a:off x="5713414" y="798901"/>
            <a:ext cx="13762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 err="1">
                <a:solidFill>
                  <a:srgbClr val="FF0000"/>
                </a:solidFill>
              </a:rPr>
              <a:t>weaker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17C99B26-FB46-4E19-9DB2-AC3BC668C841}"/>
              </a:ext>
            </a:extLst>
          </p:cNvPr>
          <p:cNvSpPr txBox="1"/>
          <p:nvPr/>
        </p:nvSpPr>
        <p:spPr>
          <a:xfrm>
            <a:off x="5628004" y="1014672"/>
            <a:ext cx="16271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rgbClr val="FF0000"/>
                </a:solidFill>
              </a:rPr>
              <a:t>more </a:t>
            </a:r>
            <a:r>
              <a:rPr lang="hr-HR" sz="2000" b="1" dirty="0" err="1">
                <a:solidFill>
                  <a:srgbClr val="FF0000"/>
                </a:solidFill>
              </a:rPr>
              <a:t>curious</a:t>
            </a:r>
            <a:endParaRPr lang="hr-HR" sz="2000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81E6850D-DBCE-47DF-8FAD-0A1F3D116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859" y="1953234"/>
            <a:ext cx="5396752" cy="2616296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2AD1CABC-FD37-4427-BDF8-48669ABCC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60" y="1405639"/>
            <a:ext cx="3971925" cy="3829050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3A5F6B56-D94C-4E17-B368-CFCC37E11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77" y="4796661"/>
            <a:ext cx="4452937" cy="1800123"/>
          </a:xfrm>
          <a:prstGeom prst="rect">
            <a:avLst/>
          </a:prstGeom>
        </p:spPr>
      </p:pic>
      <p:sp>
        <p:nvSpPr>
          <p:cNvPr id="23" name="TekstniOkvir 22">
            <a:extLst>
              <a:ext uri="{FF2B5EF4-FFF2-40B4-BE49-F238E27FC236}">
                <a16:creationId xmlns:a16="http://schemas.microsoft.com/office/drawing/2014/main" id="{0E7AA224-0B4D-4DC6-9DD4-244C4AA0A5BB}"/>
              </a:ext>
            </a:extLst>
          </p:cNvPr>
          <p:cNvSpPr txBox="1"/>
          <p:nvPr/>
        </p:nvSpPr>
        <p:spPr>
          <a:xfrm>
            <a:off x="2707341" y="2967335"/>
            <a:ext cx="2160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more </a:t>
            </a:r>
            <a:r>
              <a:rPr lang="hr-HR" sz="2200" dirty="0" err="1">
                <a:solidFill>
                  <a:srgbClr val="FF0000"/>
                </a:solidFill>
              </a:rPr>
              <a:t>intelligent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510127BA-BA2B-4DD6-8099-54DE099CCECC}"/>
              </a:ext>
            </a:extLst>
          </p:cNvPr>
          <p:cNvSpPr txBox="1"/>
          <p:nvPr/>
        </p:nvSpPr>
        <p:spPr>
          <a:xfrm>
            <a:off x="2415988" y="3278475"/>
            <a:ext cx="2160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more </a:t>
            </a:r>
            <a:r>
              <a:rPr lang="hr-HR" sz="2200" dirty="0" err="1">
                <a:solidFill>
                  <a:srgbClr val="FF0000"/>
                </a:solidFill>
              </a:rPr>
              <a:t>useful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4A6D0FE7-8F46-43E4-B353-1E31D63289BE}"/>
              </a:ext>
            </a:extLst>
          </p:cNvPr>
          <p:cNvSpPr txBox="1"/>
          <p:nvPr/>
        </p:nvSpPr>
        <p:spPr>
          <a:xfrm>
            <a:off x="2415987" y="3552988"/>
            <a:ext cx="2160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more </a:t>
            </a:r>
            <a:r>
              <a:rPr lang="hr-HR" sz="2200" dirty="0" err="1">
                <a:solidFill>
                  <a:srgbClr val="FF0000"/>
                </a:solidFill>
              </a:rPr>
              <a:t>curious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4DB053B2-D296-4C8C-A252-0D3A1C432BA8}"/>
              </a:ext>
            </a:extLst>
          </p:cNvPr>
          <p:cNvSpPr txBox="1"/>
          <p:nvPr/>
        </p:nvSpPr>
        <p:spPr>
          <a:xfrm>
            <a:off x="2642008" y="3827501"/>
            <a:ext cx="2160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faster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00BB5815-3EA1-4076-863B-E91FAB1B9265}"/>
              </a:ext>
            </a:extLst>
          </p:cNvPr>
          <p:cNvSpPr txBox="1"/>
          <p:nvPr/>
        </p:nvSpPr>
        <p:spPr>
          <a:xfrm>
            <a:off x="2808261" y="4088710"/>
            <a:ext cx="2160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smaller</a:t>
            </a:r>
            <a:endParaRPr lang="hr-H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/>
      <p:bldP spid="14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4A58C3AB-9858-458C-8282-859A10F96623}"/>
              </a:ext>
            </a:extLst>
          </p:cNvPr>
          <p:cNvSpPr txBox="1"/>
          <p:nvPr/>
        </p:nvSpPr>
        <p:spPr>
          <a:xfrm>
            <a:off x="111650" y="125879"/>
            <a:ext cx="75931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 err="1"/>
              <a:t>Click</a:t>
            </a:r>
            <a:r>
              <a:rPr lang="hr-HR" sz="2000" dirty="0"/>
              <a:t> on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following</a:t>
            </a:r>
            <a:r>
              <a:rPr lang="hr-HR" sz="2000" dirty="0"/>
              <a:t> </a:t>
            </a:r>
            <a:r>
              <a:rPr lang="hr-HR" sz="2000" dirty="0" err="1"/>
              <a:t>links</a:t>
            </a:r>
            <a:r>
              <a:rPr lang="hr-HR" sz="2000" dirty="0"/>
              <a:t> </a:t>
            </a:r>
            <a:r>
              <a:rPr lang="hr-HR" sz="2000" dirty="0" err="1"/>
              <a:t>and</a:t>
            </a:r>
            <a:r>
              <a:rPr lang="hr-HR" sz="2000" dirty="0"/>
              <a:t> </a:t>
            </a:r>
            <a:r>
              <a:rPr lang="hr-HR" sz="2000" dirty="0" err="1"/>
              <a:t>complete</a:t>
            </a:r>
            <a:r>
              <a:rPr lang="hr-HR" sz="2000" dirty="0"/>
              <a:t> </a:t>
            </a:r>
            <a:r>
              <a:rPr lang="hr-HR" sz="2000" dirty="0" err="1"/>
              <a:t>the</a:t>
            </a:r>
            <a:r>
              <a:rPr lang="hr-HR" sz="2000" dirty="0"/>
              <a:t> </a:t>
            </a:r>
            <a:r>
              <a:rPr lang="hr-HR" sz="2000" dirty="0" err="1"/>
              <a:t>tasks</a:t>
            </a:r>
            <a:r>
              <a:rPr lang="hr-HR" sz="2000" dirty="0"/>
              <a:t>.</a:t>
            </a:r>
          </a:p>
          <a:p>
            <a:r>
              <a:rPr lang="hr-HR" sz="2000" i="1" dirty="0">
                <a:hlinkClick r:id="rId2"/>
              </a:rPr>
              <a:t>https://learningapps.org/watch?v=pc0p3p4e218</a:t>
            </a:r>
            <a:r>
              <a:rPr lang="hr-HR" sz="2000" i="1" dirty="0"/>
              <a:t> </a:t>
            </a:r>
          </a:p>
          <a:p>
            <a:r>
              <a:rPr lang="hr-HR" sz="2000" i="1" dirty="0">
                <a:hlinkClick r:id="rId3"/>
              </a:rPr>
              <a:t>https://learningapps.org/watch?v=p99t15uk518</a:t>
            </a:r>
            <a:r>
              <a:rPr lang="hr-HR" sz="2000" i="1" dirty="0"/>
              <a:t> </a:t>
            </a:r>
          </a:p>
          <a:p>
            <a:pPr algn="ctr"/>
            <a:endParaRPr lang="hr-HR" sz="2000" i="1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51E2364-58A6-403E-AA86-77E50F89A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478" y="291072"/>
            <a:ext cx="5597898" cy="273095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1224AD5-91E5-4F2B-8A25-4BA511D8E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20" y="2240897"/>
            <a:ext cx="6429375" cy="30575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7C6C2A6-F3C2-4D6C-AB6E-3C408A967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345" y="3522849"/>
            <a:ext cx="5261005" cy="2851056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83E357F9-A87E-41D4-941C-048F500D5CBD}"/>
              </a:ext>
            </a:extLst>
          </p:cNvPr>
          <p:cNvSpPr txBox="1"/>
          <p:nvPr/>
        </p:nvSpPr>
        <p:spPr>
          <a:xfrm>
            <a:off x="268941" y="1449318"/>
            <a:ext cx="5118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64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377844E2-3134-4942-AC2F-0F4E7F1606C9}"/>
              </a:ext>
            </a:extLst>
          </p:cNvPr>
          <p:cNvSpPr txBox="1"/>
          <p:nvPr/>
        </p:nvSpPr>
        <p:spPr>
          <a:xfrm>
            <a:off x="349624" y="3835971"/>
            <a:ext cx="2707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big</a:t>
            </a:r>
            <a:r>
              <a:rPr lang="hr-HR" sz="2200" dirty="0">
                <a:solidFill>
                  <a:srgbClr val="FF0000"/>
                </a:solidFill>
              </a:rPr>
              <a:t>, </a:t>
            </a:r>
            <a:r>
              <a:rPr lang="hr-HR" sz="2200" dirty="0" err="1">
                <a:solidFill>
                  <a:srgbClr val="FF0000"/>
                </a:solidFill>
              </a:rPr>
              <a:t>lazy</a:t>
            </a:r>
            <a:r>
              <a:rPr lang="hr-HR" sz="2200" dirty="0">
                <a:solidFill>
                  <a:srgbClr val="FF0000"/>
                </a:solidFill>
              </a:rPr>
              <a:t>, </a:t>
            </a:r>
            <a:r>
              <a:rPr lang="hr-HR" sz="2200" dirty="0" err="1">
                <a:solidFill>
                  <a:srgbClr val="FF0000"/>
                </a:solidFill>
              </a:rPr>
              <a:t>slow</a:t>
            </a:r>
            <a:r>
              <a:rPr lang="hr-HR" sz="2200" dirty="0">
                <a:solidFill>
                  <a:srgbClr val="FF0000"/>
                </a:solidFill>
              </a:rPr>
              <a:t>, </a:t>
            </a:r>
            <a:r>
              <a:rPr lang="hr-HR" sz="2200" dirty="0" err="1">
                <a:solidFill>
                  <a:srgbClr val="FF0000"/>
                </a:solidFill>
              </a:rPr>
              <a:t>old</a:t>
            </a:r>
            <a:r>
              <a:rPr lang="hr-HR" sz="2200" dirty="0">
                <a:solidFill>
                  <a:srgbClr val="FF0000"/>
                </a:solidFill>
              </a:rPr>
              <a:t>, </a:t>
            </a:r>
            <a:r>
              <a:rPr lang="hr-HR" sz="2200" dirty="0" err="1">
                <a:solidFill>
                  <a:srgbClr val="FF0000"/>
                </a:solidFill>
              </a:rPr>
              <a:t>strong</a:t>
            </a:r>
            <a:r>
              <a:rPr lang="hr-HR" sz="2200" dirty="0">
                <a:solidFill>
                  <a:srgbClr val="FF0000"/>
                </a:solidFill>
              </a:rPr>
              <a:t>, </a:t>
            </a:r>
            <a:r>
              <a:rPr lang="hr-HR" sz="2200" dirty="0" err="1">
                <a:solidFill>
                  <a:srgbClr val="FF0000"/>
                </a:solidFill>
              </a:rPr>
              <a:t>small</a:t>
            </a:r>
            <a:r>
              <a:rPr lang="hr-HR" sz="2200" dirty="0">
                <a:solidFill>
                  <a:srgbClr val="FF0000"/>
                </a:solidFill>
              </a:rPr>
              <a:t>, </a:t>
            </a:r>
            <a:r>
              <a:rPr lang="hr-HR" sz="2200" dirty="0" err="1">
                <a:solidFill>
                  <a:srgbClr val="FF0000"/>
                </a:solidFill>
              </a:rPr>
              <a:t>weak</a:t>
            </a:r>
            <a:r>
              <a:rPr lang="hr-HR" sz="2200" dirty="0">
                <a:solidFill>
                  <a:srgbClr val="FF0000"/>
                </a:solidFill>
              </a:rPr>
              <a:t>, </a:t>
            </a:r>
            <a:r>
              <a:rPr lang="hr-HR" sz="2200" dirty="0" err="1">
                <a:solidFill>
                  <a:srgbClr val="FF0000"/>
                </a:solidFill>
              </a:rPr>
              <a:t>young</a:t>
            </a:r>
            <a:r>
              <a:rPr lang="hr-HR" sz="2200" dirty="0">
                <a:solidFill>
                  <a:srgbClr val="FF0000"/>
                </a:solidFill>
              </a:rPr>
              <a:t>, </a:t>
            </a:r>
            <a:r>
              <a:rPr lang="hr-HR" sz="2200" dirty="0" err="1">
                <a:solidFill>
                  <a:srgbClr val="FF0000"/>
                </a:solidFill>
              </a:rPr>
              <a:t>friendly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6A285AD6-FAAA-46D8-B234-A197CEF1691D}"/>
              </a:ext>
            </a:extLst>
          </p:cNvPr>
          <p:cNvSpPr txBox="1"/>
          <p:nvPr/>
        </p:nvSpPr>
        <p:spPr>
          <a:xfrm>
            <a:off x="3364106" y="3748048"/>
            <a:ext cx="2707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interesting</a:t>
            </a:r>
            <a:r>
              <a:rPr lang="hr-HR" sz="2200" dirty="0">
                <a:solidFill>
                  <a:srgbClr val="FF0000"/>
                </a:solidFill>
              </a:rPr>
              <a:t>, </a:t>
            </a:r>
            <a:r>
              <a:rPr lang="hr-HR" sz="2200" dirty="0" err="1">
                <a:solidFill>
                  <a:srgbClr val="FF0000"/>
                </a:solidFill>
              </a:rPr>
              <a:t>intelligent</a:t>
            </a:r>
            <a:r>
              <a:rPr lang="hr-HR" sz="2200" dirty="0">
                <a:solidFill>
                  <a:srgbClr val="FF0000"/>
                </a:solidFill>
              </a:rPr>
              <a:t>, </a:t>
            </a:r>
            <a:r>
              <a:rPr lang="hr-HR" sz="2200" dirty="0" err="1">
                <a:solidFill>
                  <a:srgbClr val="FF0000"/>
                </a:solidFill>
              </a:rPr>
              <a:t>dangerous</a:t>
            </a:r>
            <a:r>
              <a:rPr lang="hr-HR" sz="2200" dirty="0">
                <a:solidFill>
                  <a:srgbClr val="FF0000"/>
                </a:solidFill>
              </a:rPr>
              <a:t>, </a:t>
            </a:r>
            <a:r>
              <a:rPr lang="hr-HR" sz="2200" dirty="0" err="1">
                <a:solidFill>
                  <a:srgbClr val="FF0000"/>
                </a:solidFill>
              </a:rPr>
              <a:t>expensive</a:t>
            </a:r>
            <a:r>
              <a:rPr lang="hr-HR" sz="2200" dirty="0">
                <a:solidFill>
                  <a:srgbClr val="FF0000"/>
                </a:solidFill>
              </a:rPr>
              <a:t>, </a:t>
            </a:r>
            <a:r>
              <a:rPr lang="hr-HR" sz="2200" dirty="0" err="1">
                <a:solidFill>
                  <a:srgbClr val="FF0000"/>
                </a:solidFill>
              </a:rPr>
              <a:t>difficult</a:t>
            </a:r>
            <a:r>
              <a:rPr lang="hr-HR" sz="2200" dirty="0">
                <a:solidFill>
                  <a:srgbClr val="FF0000"/>
                </a:solidFill>
              </a:rPr>
              <a:t>, </a:t>
            </a:r>
            <a:r>
              <a:rPr lang="hr-HR" sz="2200" dirty="0" err="1">
                <a:solidFill>
                  <a:srgbClr val="FF0000"/>
                </a:solidFill>
              </a:rPr>
              <a:t>curious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CB6E1C3E-A598-47EA-8F72-EB8ED1900010}"/>
              </a:ext>
            </a:extLst>
          </p:cNvPr>
          <p:cNvSpPr txBox="1"/>
          <p:nvPr/>
        </p:nvSpPr>
        <p:spPr>
          <a:xfrm>
            <a:off x="7704755" y="3835971"/>
            <a:ext cx="2255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more </a:t>
            </a:r>
            <a:r>
              <a:rPr lang="hr-HR" sz="2200" dirty="0" err="1">
                <a:solidFill>
                  <a:srgbClr val="FF0000"/>
                </a:solidFill>
              </a:rPr>
              <a:t>expensive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10242468-105A-4E40-A223-A841636DE244}"/>
              </a:ext>
            </a:extLst>
          </p:cNvPr>
          <p:cNvSpPr txBox="1"/>
          <p:nvPr/>
        </p:nvSpPr>
        <p:spPr>
          <a:xfrm>
            <a:off x="8170920" y="4174525"/>
            <a:ext cx="2255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older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EDDC3A74-C878-4DB1-8EF2-88E25899E7F8}"/>
              </a:ext>
            </a:extLst>
          </p:cNvPr>
          <p:cNvSpPr txBox="1"/>
          <p:nvPr/>
        </p:nvSpPr>
        <p:spPr>
          <a:xfrm>
            <a:off x="8170920" y="4551282"/>
            <a:ext cx="2255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weaker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6B2D0341-7B6E-4E2E-B9DA-6C102211FA62}"/>
              </a:ext>
            </a:extLst>
          </p:cNvPr>
          <p:cNvSpPr txBox="1"/>
          <p:nvPr/>
        </p:nvSpPr>
        <p:spPr>
          <a:xfrm>
            <a:off x="7915910" y="4866671"/>
            <a:ext cx="2255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rgbClr val="FF0000"/>
                </a:solidFill>
              </a:rPr>
              <a:t>more </a:t>
            </a:r>
            <a:r>
              <a:rPr lang="hr-HR" sz="2200" dirty="0" err="1">
                <a:solidFill>
                  <a:srgbClr val="FF0000"/>
                </a:solidFill>
              </a:rPr>
              <a:t>difficult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7C7B7595-0BB8-4D91-AA26-DFFE1EE0766C}"/>
              </a:ext>
            </a:extLst>
          </p:cNvPr>
          <p:cNvSpPr txBox="1"/>
          <p:nvPr/>
        </p:nvSpPr>
        <p:spPr>
          <a:xfrm>
            <a:off x="8257330" y="5199088"/>
            <a:ext cx="2255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younger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291DCF45-1F15-4168-BF1E-2C34AC676766}"/>
              </a:ext>
            </a:extLst>
          </p:cNvPr>
          <p:cNvSpPr txBox="1"/>
          <p:nvPr/>
        </p:nvSpPr>
        <p:spPr>
          <a:xfrm>
            <a:off x="8273297" y="5549852"/>
            <a:ext cx="2255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lazier</a:t>
            </a:r>
            <a:endParaRPr lang="hr-HR" sz="2200" dirty="0">
              <a:solidFill>
                <a:srgbClr val="FF0000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0C9D8F92-1C41-4DD9-94D2-50B4857115C4}"/>
              </a:ext>
            </a:extLst>
          </p:cNvPr>
          <p:cNvSpPr txBox="1"/>
          <p:nvPr/>
        </p:nvSpPr>
        <p:spPr>
          <a:xfrm>
            <a:off x="8318194" y="5889578"/>
            <a:ext cx="22550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>
                <a:solidFill>
                  <a:srgbClr val="FF0000"/>
                </a:solidFill>
              </a:rPr>
              <a:t>friendlier</a:t>
            </a:r>
            <a:endParaRPr lang="hr-H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9581</TotalTime>
  <Words>618</Words>
  <Application>Microsoft Office PowerPoint</Application>
  <PresentationFormat>Widescreen</PresentationFormat>
  <Paragraphs>151</Paragraphs>
  <Slides>13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sustava Office</vt:lpstr>
      <vt:lpstr>UNIT 5: Me and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104</cp:revision>
  <dcterms:created xsi:type="dcterms:W3CDTF">2022-09-17T10:21:00Z</dcterms:created>
  <dcterms:modified xsi:type="dcterms:W3CDTF">2023-02-14T15:27:03Z</dcterms:modified>
</cp:coreProperties>
</file>